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tags/tag29.xml" ContentType="application/vnd.openxmlformats-officedocument.presentationml.tags+xml"/>
  <Override PartName="/ppt/tags/tag38.xml" ContentType="application/vnd.openxmlformats-officedocument.presentationml.tags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16.xml" ContentType="application/vnd.openxmlformats-officedocument.presentationml.tags+xml"/>
  <Override PartName="/ppt/tags/tag18.xml" ContentType="application/vnd.openxmlformats-officedocument.presentationml.tags+xml"/>
  <Override PartName="/ppt/tags/tag27.xml" ContentType="application/vnd.openxmlformats-officedocument.presentationml.tags+xml"/>
  <Override PartName="/ppt/tags/tag36.xml" ContentType="application/vnd.openxmlformats-officedocument.presentationml.tags+xml"/>
  <Override PartName="/ppt/tags/tag45.xml" ContentType="application/vnd.openxmlformats-officedocument.presentationml.tags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34.xml" ContentType="application/vnd.openxmlformats-officedocument.presentationml.tags+xml"/>
  <Override PartName="/ppt/tags/tag4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32.xml" ContentType="application/vnd.openxmlformats-officedocument.presentationml.tags+xml"/>
  <Override PartName="/ppt/notesSlides/notesSlide7.xml" ContentType="application/vnd.openxmlformats-officedocument.presentationml.notesSlide+xml"/>
  <Override PartName="/ppt/tags/tag41.xml" ContentType="application/vnd.openxmlformats-officedocument.presentationml.tags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notesSlides/notesSlide5.xml" ContentType="application/vnd.openxmlformats-officedocument.presentationml.notesSlide+xml"/>
  <Override PartName="/ppt/tags/tag30.xml" ContentType="application/vnd.openxmlformats-officedocument.presentationml.tag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slideLayouts/slideLayout16.xml" ContentType="application/vnd.openxmlformats-officedocument.presentationml.slideLayout+xml"/>
  <Override PartName="/ppt/tags/tag3.xml" ContentType="application/vnd.openxmlformats-officedocument.presentationml.tags+xml"/>
  <Override PartName="/ppt/tags/tag39.xml" ContentType="application/vnd.openxmlformats-officedocument.presentationml.tags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19.xml" ContentType="application/vnd.openxmlformats-officedocument.presentationml.tags+xml"/>
  <Override PartName="/ppt/tags/tag28.xml" ContentType="application/vnd.openxmlformats-officedocument.presentationml.tags+xml"/>
  <Override PartName="/ppt/tags/tag37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tags/tag17.xml" ContentType="application/vnd.openxmlformats-officedocument.presentationml.tags+xml"/>
  <Override PartName="/ppt/tags/tag26.xml" ContentType="application/vnd.openxmlformats-officedocument.presentationml.tags+xml"/>
  <Override PartName="/ppt/tags/tag35.xml" ContentType="application/vnd.openxmlformats-officedocument.presentationml.tags+xml"/>
  <Override PartName="/ppt/slideLayouts/slideLayout10.xml" ContentType="application/vnd.openxmlformats-officedocument.presentationml.slideLayout+xml"/>
  <Override PartName="/ppt/tags/tag15.xml" ContentType="application/vnd.openxmlformats-officedocument.presentationml.tags+xml"/>
  <Override PartName="/ppt/tags/tag24.xml" ContentType="application/vnd.openxmlformats-officedocument.presentationml.tags+xml"/>
  <Override PartName="/ppt/tags/tag33.xml" ContentType="application/vnd.openxmlformats-officedocument.presentationml.tags+xml"/>
  <Override PartName="/ppt/notesSlides/notesSlide8.xml" ContentType="application/vnd.openxmlformats-officedocument.presentationml.notesSlide+xml"/>
  <Override PartName="/ppt/tags/tag44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tags/tag22.xml" ContentType="application/vnd.openxmlformats-officedocument.presentationml.tags+xml"/>
  <Override PartName="/ppt/notesSlides/notesSlide6.xml" ContentType="application/vnd.openxmlformats-officedocument.presentationml.notesSlide+xml"/>
  <Override PartName="/ppt/tags/tag31.xml" ContentType="application/vnd.openxmlformats-officedocument.presentationml.tags+xml"/>
  <Override PartName="/ppt/tags/tag40.xml" ContentType="application/vnd.openxmlformats-officedocument.presentationml.tags+xml"/>
  <Override PartName="/ppt/tags/tag42.xml" ContentType="application/vnd.openxmlformats-officedocument.presentationml.tags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1.xml" ContentType="application/vnd.openxmlformats-officedocument.presentationml.tags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75" r:id="rId2"/>
    <p:sldMasterId id="2147483664" r:id="rId3"/>
  </p:sldMasterIdLst>
  <p:notesMasterIdLst>
    <p:notesMasterId r:id="rId20"/>
  </p:notesMasterIdLst>
  <p:handoutMasterIdLst>
    <p:handoutMasterId r:id="rId21"/>
  </p:handoutMasterIdLst>
  <p:sldIdLst>
    <p:sldId id="286" r:id="rId4"/>
    <p:sldId id="266" r:id="rId5"/>
    <p:sldId id="287" r:id="rId6"/>
    <p:sldId id="288" r:id="rId7"/>
    <p:sldId id="294" r:id="rId8"/>
    <p:sldId id="290" r:id="rId9"/>
    <p:sldId id="295" r:id="rId10"/>
    <p:sldId id="296" r:id="rId11"/>
    <p:sldId id="297" r:id="rId12"/>
    <p:sldId id="298" r:id="rId13"/>
    <p:sldId id="299" r:id="rId14"/>
    <p:sldId id="301" r:id="rId15"/>
    <p:sldId id="303" r:id="rId16"/>
    <p:sldId id="304" r:id="rId17"/>
    <p:sldId id="306" r:id="rId18"/>
    <p:sldId id="307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DAE7ED"/>
    <a:srgbClr val="B00A23"/>
    <a:srgbClr val="157337"/>
    <a:srgbClr val="A1C5E4"/>
    <a:srgbClr val="969FA3"/>
    <a:srgbClr val="728CA3"/>
    <a:srgbClr val="EEF0EF"/>
    <a:srgbClr val="024070"/>
    <a:srgbClr val="B5C4D0"/>
    <a:srgbClr val="A3ACB1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4598" autoAdjust="0"/>
  </p:normalViewPr>
  <p:slideViewPr>
    <p:cSldViewPr snapToGrid="0" snapToObjects="1">
      <p:cViewPr>
        <p:scale>
          <a:sx n="100" d="100"/>
          <a:sy n="100" d="100"/>
        </p:scale>
        <p:origin x="-1170" y="-222"/>
      </p:cViewPr>
      <p:guideLst>
        <p:guide orient="horz"/>
        <p:guide pos="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94691F-04C9-994A-9D1D-2B68D618FD1C}" type="datetimeFigureOut">
              <a:rPr lang="en-US" smtClean="0"/>
              <a:pPr/>
              <a:t>12/10/2013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B22102-4481-8643-823C-1419449D303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081501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8F8719-5D7B-5A41-BDE3-490919A6B111}" type="datetimeFigureOut">
              <a:rPr lang="en-US" smtClean="0"/>
              <a:pPr/>
              <a:t>12/10/2013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14225-96B1-1845-9971-FEDFA62FC36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266899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Wichtig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klarzumachen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dass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xPunkt</a:t>
            </a:r>
            <a:r>
              <a:rPr lang="en-US" baseline="0" dirty="0" smtClean="0"/>
              <a:t> oft </a:t>
            </a:r>
            <a:r>
              <a:rPr lang="en-US" baseline="0" dirty="0" err="1" smtClean="0"/>
              <a:t>berechnet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werden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zum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Beispiel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durch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Aufbau</a:t>
            </a:r>
            <a:r>
              <a:rPr lang="en-US" baseline="0" dirty="0" smtClean="0"/>
              <a:t> des Systems.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 Deckblat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884" y="2167010"/>
            <a:ext cx="2380095" cy="96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6001" y="6190595"/>
            <a:ext cx="1742966" cy="47535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1094121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eiten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="" xmlns:p14="http://schemas.microsoft.com/office/powerpoint/2010/main" val="86723385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eiten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2854" y="1981791"/>
            <a:ext cx="3865746" cy="4003457"/>
          </a:xfrm>
        </p:spPr>
        <p:txBody>
          <a:bodyPr/>
          <a:lstStyle>
            <a:lvl1pPr>
              <a:defRPr sz="20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01400" y="1981791"/>
            <a:ext cx="4009745" cy="4003457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 baseline="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="" xmlns:p14="http://schemas.microsoft.com/office/powerpoint/2010/main" val="23649621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iten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0"/>
          </p:nvPr>
        </p:nvSpPr>
        <p:spPr>
          <a:xfrm>
            <a:off x="-108519" y="2026957"/>
            <a:ext cx="5163228" cy="35677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pic>
        <p:nvPicPr>
          <p:cNvPr id="6" name="Grafik 5" descr="addin_tmp.p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 rot="16200000">
            <a:off x="-34989" y="3517127"/>
            <a:ext cx="396240" cy="25527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235387" y="1795280"/>
            <a:ext cx="3375758" cy="4148253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 baseline="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</p:spTree>
    <p:extLst>
      <p:ext uri="{BB962C8B-B14F-4D97-AF65-F5344CB8AC3E}">
        <p14:creationId xmlns="" xmlns:p14="http://schemas.microsoft.com/office/powerpoint/2010/main" val="23649621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Seit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</p:spTree>
    <p:extLst>
      <p:ext uri="{BB962C8B-B14F-4D97-AF65-F5344CB8AC3E}">
        <p14:creationId xmlns="" xmlns:p14="http://schemas.microsoft.com/office/powerpoint/2010/main" val="63853927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87143008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eitentitel mit großem Text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2854" y="1100182"/>
            <a:ext cx="2835459" cy="774852"/>
          </a:xfrm>
        </p:spPr>
        <p:txBody>
          <a:bodyPr anchor="t" anchorCtr="0"/>
          <a:lstStyle>
            <a:lvl1pPr algn="l">
              <a:defRPr sz="2400" b="0"/>
            </a:lvl1pPr>
          </a:lstStyle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75050" y="1100182"/>
            <a:ext cx="5048307" cy="467339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2854" y="2104689"/>
            <a:ext cx="2835459" cy="36942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noProof="0" dirty="0" smtClean="0"/>
              <a:t>Hier Text eingeben</a:t>
            </a:r>
          </a:p>
        </p:txBody>
      </p:sp>
    </p:spTree>
    <p:extLst>
      <p:ext uri="{BB962C8B-B14F-4D97-AF65-F5344CB8AC3E}">
        <p14:creationId xmlns="" xmlns:p14="http://schemas.microsoft.com/office/powerpoint/2010/main" val="24235341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itentitel mit horizontalem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2854" y="2097682"/>
            <a:ext cx="8063861" cy="37012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532854" y="1653022"/>
            <a:ext cx="8063861" cy="3196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noProof="0" dirty="0" smtClean="0"/>
              <a:t>Hier Seitenuntertitel eingeben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400" y="1104582"/>
            <a:ext cx="8062913" cy="515937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400" b="0" baseline="0" noProof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noProof="0" dirty="0" smtClean="0"/>
              <a:t>Hier Seitentitel</a:t>
            </a:r>
            <a:r>
              <a:rPr lang="de-DE" baseline="0" noProof="0" dirty="0" smtClean="0"/>
              <a:t> eingeben</a:t>
            </a:r>
            <a:endParaRPr lang="de-DE" noProof="0" dirty="0"/>
          </a:p>
        </p:txBody>
      </p:sp>
    </p:spTree>
    <p:extLst>
      <p:ext uri="{BB962C8B-B14F-4D97-AF65-F5344CB8AC3E}">
        <p14:creationId xmlns="" xmlns:p14="http://schemas.microsoft.com/office/powerpoint/2010/main" val="18442432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itentitel mit vertikalem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722414" y="1100182"/>
            <a:ext cx="5001172" cy="467339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532854" y="2104689"/>
            <a:ext cx="2835459" cy="36942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noProof="0" dirty="0" smtClean="0"/>
              <a:t>Hier Text eingeben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32854" y="1100182"/>
            <a:ext cx="2835459" cy="774852"/>
          </a:xfrm>
        </p:spPr>
        <p:txBody>
          <a:bodyPr anchor="t" anchorCtr="0"/>
          <a:lstStyle>
            <a:lvl1pPr algn="l">
              <a:defRPr sz="2400" b="0"/>
            </a:lvl1pPr>
          </a:lstStyle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</p:spTree>
    <p:extLst>
      <p:ext uri="{BB962C8B-B14F-4D97-AF65-F5344CB8AC3E}">
        <p14:creationId xmlns="" xmlns:p14="http://schemas.microsoft.com/office/powerpoint/2010/main" val="237016056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iten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addin_tmp.p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 rot="16200000">
            <a:off x="-34989" y="3517127"/>
            <a:ext cx="396240" cy="255270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idx="10"/>
          </p:nvPr>
        </p:nvSpPr>
        <p:spPr>
          <a:xfrm>
            <a:off x="547285" y="2051722"/>
            <a:ext cx="4534288" cy="36160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235387" y="1519514"/>
            <a:ext cx="3375758" cy="4148253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 baseline="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</p:spTree>
    <p:extLst>
      <p:ext uri="{BB962C8B-B14F-4D97-AF65-F5344CB8AC3E}">
        <p14:creationId xmlns="" xmlns:p14="http://schemas.microsoft.com/office/powerpoint/2010/main" val="23649621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eiten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addin_tmp.p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 rot="16200000">
            <a:off x="-34989" y="3517127"/>
            <a:ext cx="396240" cy="255270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idx="10"/>
          </p:nvPr>
        </p:nvSpPr>
        <p:spPr>
          <a:xfrm>
            <a:off x="-108519" y="2026957"/>
            <a:ext cx="5163228" cy="35677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235387" y="1795280"/>
            <a:ext cx="3375758" cy="4148253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 baseline="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</p:spTree>
    <p:extLst>
      <p:ext uri="{BB962C8B-B14F-4D97-AF65-F5344CB8AC3E}">
        <p14:creationId xmlns="" xmlns:p14="http://schemas.microsoft.com/office/powerpoint/2010/main" val="23649621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 Deckblatt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884" y="2167010"/>
            <a:ext cx="2380095" cy="96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848600" y="488334"/>
            <a:ext cx="1164023" cy="31746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7035215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eiten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addin_tmp.p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 rot="16200000">
            <a:off x="-34989" y="3517127"/>
            <a:ext cx="396240" cy="255270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idx="10"/>
          </p:nvPr>
        </p:nvSpPr>
        <p:spPr>
          <a:xfrm>
            <a:off x="-108519" y="2026957"/>
            <a:ext cx="5163228" cy="35677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235387" y="1795280"/>
            <a:ext cx="3375758" cy="4148253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 baseline="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</p:spTree>
    <p:extLst>
      <p:ext uri="{BB962C8B-B14F-4D97-AF65-F5344CB8AC3E}">
        <p14:creationId xmlns="" xmlns:p14="http://schemas.microsoft.com/office/powerpoint/2010/main" val="23649621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 Deckblatt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884" y="2167010"/>
            <a:ext cx="2380095" cy="965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7035215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 Deckblatt 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734" y="1568957"/>
            <a:ext cx="2148667" cy="871349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663347" y="3537697"/>
            <a:ext cx="266165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200" noProof="0" dirty="0" smtClean="0"/>
              <a:t>Vortragende</a:t>
            </a:r>
            <a:br>
              <a:rPr lang="de-DE" sz="1200" noProof="0" dirty="0" smtClean="0"/>
            </a:br>
            <a:r>
              <a:rPr lang="de-DE" sz="1200" noProof="0" dirty="0" smtClean="0"/>
              <a:t>XX. Monat Jahr</a:t>
            </a:r>
            <a:endParaRPr lang="de-DE" sz="1200" noProof="0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6001" y="6190595"/>
            <a:ext cx="1742966" cy="47535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663346" y="2613205"/>
            <a:ext cx="2569799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2800" dirty="0" smtClean="0">
                <a:solidFill>
                  <a:schemeClr val="accent1"/>
                </a:solidFill>
              </a:rPr>
              <a:t>Thema</a:t>
            </a:r>
            <a:r>
              <a:rPr lang="de-DE" sz="2800" baseline="0" dirty="0" smtClean="0">
                <a:solidFill>
                  <a:schemeClr val="accent1"/>
                </a:solidFill>
              </a:rPr>
              <a:t>		  des Vortrags</a:t>
            </a:r>
            <a:endParaRPr lang="de-DE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8114806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86370" y="2540687"/>
            <a:ext cx="1742966" cy="47535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70993" y="1827650"/>
            <a:ext cx="5690044" cy="999601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800"/>
            </a:lvl1pPr>
          </a:lstStyle>
          <a:p>
            <a:r>
              <a:rPr lang="de-DE" noProof="0" dirty="0" smtClean="0"/>
              <a:t>Thema des Vortrags</a:t>
            </a:r>
            <a:endParaRPr lang="de-DE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0993" y="2974744"/>
            <a:ext cx="5690044" cy="37322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Untertitel des Vortrags</a:t>
            </a:r>
            <a:endParaRPr lang="de-DE" noProof="0" dirty="0"/>
          </a:p>
        </p:txBody>
      </p:sp>
      <p:pic>
        <p:nvPicPr>
          <p:cNvPr id="8" name="Picture 7" descr="Logo_ees_B_rgb.ai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09" y="402768"/>
            <a:ext cx="2807201" cy="1227639"/>
          </a:xfrm>
          <a:prstGeom prst="rect">
            <a:avLst/>
          </a:prstGeom>
        </p:spPr>
      </p:pic>
      <p:cxnSp>
        <p:nvCxnSpPr>
          <p:cNvPr id="9" name="Gerade Verbindung 8"/>
          <p:cNvCxnSpPr/>
          <p:nvPr userDrawn="1"/>
        </p:nvCxnSpPr>
        <p:spPr>
          <a:xfrm flipH="1" flipV="1">
            <a:off x="4572000" y="3421380"/>
            <a:ext cx="0" cy="14400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 flipH="1" flipV="1">
            <a:off x="3053080" y="4856300"/>
            <a:ext cx="0" cy="14652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>
          <a:xfrm flipH="1" flipV="1">
            <a:off x="6098540" y="4856300"/>
            <a:ext cx="0" cy="14652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>
          <a:xfrm>
            <a:off x="4005" y="4860110"/>
            <a:ext cx="9140400" cy="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76739081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86370" y="1282994"/>
            <a:ext cx="1742966" cy="47535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70992" y="2245036"/>
            <a:ext cx="8058343" cy="999601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300"/>
            </a:lvl1pPr>
          </a:lstStyle>
          <a:p>
            <a:r>
              <a:rPr lang="de-DE" noProof="0" dirty="0" smtClean="0"/>
              <a:t>Thema des Vortrags</a:t>
            </a:r>
            <a:endParaRPr lang="de-DE" noProof="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0993" y="3392131"/>
            <a:ext cx="8058342" cy="30357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Untertitel des Vortrags</a:t>
            </a:r>
            <a:endParaRPr lang="de-DE" noProof="0" dirty="0"/>
          </a:p>
        </p:txBody>
      </p:sp>
      <p:pic>
        <p:nvPicPr>
          <p:cNvPr id="6" name="Picture 5" descr="Logo_ees_B_rgb.ai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09" y="402768"/>
            <a:ext cx="2807201" cy="1227639"/>
          </a:xfrm>
          <a:prstGeom prst="rect">
            <a:avLst/>
          </a:prstGeom>
        </p:spPr>
      </p:pic>
      <p:cxnSp>
        <p:nvCxnSpPr>
          <p:cNvPr id="10" name="Gerade Verbindung 9"/>
          <p:cNvCxnSpPr/>
          <p:nvPr userDrawn="1"/>
        </p:nvCxnSpPr>
        <p:spPr>
          <a:xfrm flipV="1">
            <a:off x="4564800" y="4048125"/>
            <a:ext cx="0" cy="1143495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 flipH="1" flipV="1">
            <a:off x="3053080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>
          <a:xfrm>
            <a:off x="4005" y="5189285"/>
            <a:ext cx="9140400" cy="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 flipH="1" flipV="1">
            <a:off x="6091555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5090387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70992" y="2245036"/>
            <a:ext cx="8058343" cy="999601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300"/>
            </a:lvl1pPr>
          </a:lstStyle>
          <a:p>
            <a:r>
              <a:rPr lang="de-DE" noProof="0" dirty="0" smtClean="0"/>
              <a:t>Thema des Vortrags</a:t>
            </a:r>
            <a:endParaRPr lang="de-DE" noProof="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0993" y="3392130"/>
            <a:ext cx="8058342" cy="37322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Untertitel des Vortrags</a:t>
            </a:r>
            <a:endParaRPr lang="de-DE" noProof="0" dirty="0"/>
          </a:p>
        </p:txBody>
      </p:sp>
      <p:pic>
        <p:nvPicPr>
          <p:cNvPr id="5" name="Picture 4" descr="Logo_ees_B_rgb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09" y="402768"/>
            <a:ext cx="2807201" cy="1227639"/>
          </a:xfrm>
          <a:prstGeom prst="rect">
            <a:avLst/>
          </a:prstGeom>
        </p:spPr>
      </p:pic>
      <p:cxnSp>
        <p:nvCxnSpPr>
          <p:cNvPr id="6" name="Gerade Verbindung 5"/>
          <p:cNvCxnSpPr/>
          <p:nvPr userDrawn="1"/>
        </p:nvCxnSpPr>
        <p:spPr>
          <a:xfrm flipV="1">
            <a:off x="4564800" y="4048125"/>
            <a:ext cx="0" cy="1143495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 userDrawn="1"/>
        </p:nvCxnSpPr>
        <p:spPr>
          <a:xfrm flipH="1" flipV="1">
            <a:off x="3053080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 userDrawn="1"/>
        </p:nvCxnSpPr>
        <p:spPr>
          <a:xfrm>
            <a:off x="4005" y="5189285"/>
            <a:ext cx="9140400" cy="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 flipH="1" flipV="1">
            <a:off x="6091555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9719821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 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29499" y="6440853"/>
            <a:ext cx="1301435" cy="3549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70992" y="2016436"/>
            <a:ext cx="8058343" cy="999601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3600"/>
            </a:lvl1pPr>
          </a:lstStyle>
          <a:p>
            <a:r>
              <a:rPr lang="de-DE" noProof="0" dirty="0" smtClean="0"/>
              <a:t>Thema des Vortrags</a:t>
            </a:r>
            <a:endParaRPr lang="de-DE" noProof="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0993" y="3079711"/>
            <a:ext cx="8058342" cy="31119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Vortragende bzw. Untertitel</a:t>
            </a:r>
            <a:endParaRPr lang="de-DE" noProof="0" dirty="0"/>
          </a:p>
        </p:txBody>
      </p:sp>
      <p:pic>
        <p:nvPicPr>
          <p:cNvPr id="6" name="Picture 5" descr="Logo_ees_B_rgb.ai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09" y="402768"/>
            <a:ext cx="2807201" cy="1227639"/>
          </a:xfrm>
          <a:prstGeom prst="rect">
            <a:avLst/>
          </a:prstGeom>
        </p:spPr>
      </p:pic>
      <p:cxnSp>
        <p:nvCxnSpPr>
          <p:cNvPr id="11" name="Gerade Verbindung 10"/>
          <p:cNvCxnSpPr/>
          <p:nvPr userDrawn="1"/>
        </p:nvCxnSpPr>
        <p:spPr>
          <a:xfrm flipV="1">
            <a:off x="4564800" y="4048125"/>
            <a:ext cx="0" cy="1143495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>
          <a:xfrm flipH="1" flipV="1">
            <a:off x="3053080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>
          <a:xfrm>
            <a:off x="4005" y="5189285"/>
            <a:ext cx="9140400" cy="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 flipH="1" flipV="1">
            <a:off x="6091555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/>
          <p:cNvSpPr>
            <a:spLocks noGrp="1"/>
          </p:cNvSpPr>
          <p:nvPr>
            <p:ph sz="quarter" idx="11" hasCustomPrompt="1"/>
          </p:nvPr>
        </p:nvSpPr>
        <p:spPr>
          <a:xfrm>
            <a:off x="570993" y="3632201"/>
            <a:ext cx="8058342" cy="304800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1400" dirty="0" smtClean="0"/>
            </a:lvl1pPr>
          </a:lstStyle>
          <a:p>
            <a:pPr marL="0" lvl="0" indent="0">
              <a:buNone/>
            </a:pPr>
            <a:r>
              <a:rPr lang="de-DE" dirty="0" smtClean="0"/>
              <a:t>Anlass des Vortrags bzw. Vortragender – Ort, XX. Monat Jahr</a:t>
            </a:r>
          </a:p>
        </p:txBody>
      </p:sp>
    </p:spTree>
    <p:extLst>
      <p:ext uri="{BB962C8B-B14F-4D97-AF65-F5344CB8AC3E}">
        <p14:creationId xmlns="" xmlns:p14="http://schemas.microsoft.com/office/powerpoint/2010/main" val="312887909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Zwischen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36626"/>
            <a:ext cx="9144000" cy="5404082"/>
          </a:xfrm>
          <a:prstGeom prst="rect">
            <a:avLst/>
          </a:prstGeom>
          <a:solidFill>
            <a:schemeClr val="tx2">
              <a:alpha val="46000"/>
            </a:schemeClr>
          </a:solidFill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2854" y="2850661"/>
            <a:ext cx="8107146" cy="1143473"/>
          </a:xfrm>
        </p:spPr>
        <p:txBody>
          <a:bodyPr/>
          <a:lstStyle>
            <a:lvl1pPr algn="ctr">
              <a:defRPr sz="4400"/>
            </a:lvl1pPr>
          </a:lstStyle>
          <a:p>
            <a:r>
              <a:rPr lang="de-DE" noProof="0" dirty="0" smtClean="0"/>
              <a:t>Hier Kapitelüberschrift eingeben</a:t>
            </a:r>
            <a:endParaRPr lang="de-DE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2854" y="4200496"/>
            <a:ext cx="8107146" cy="159847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Hier Untertitel eingeben</a:t>
            </a:r>
            <a:endParaRPr lang="de-DE" noProof="0" dirty="0"/>
          </a:p>
        </p:txBody>
      </p:sp>
    </p:spTree>
    <p:extLst>
      <p:ext uri="{BB962C8B-B14F-4D97-AF65-F5344CB8AC3E}">
        <p14:creationId xmlns="" xmlns:p14="http://schemas.microsoft.com/office/powerpoint/2010/main" val="7506545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image" Target="../media/image5.emf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7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886499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4" r:id="rId4"/>
  </p:sldLayoutIdLst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350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457200" rtl="0" eaLnBrk="1" latinLnBrk="0" hangingPunct="1">
        <a:spcBef>
          <a:spcPts val="1417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63924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</p:sldLayoutIdLst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350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457200" rtl="0" eaLnBrk="1" latinLnBrk="0" hangingPunct="1">
        <a:spcBef>
          <a:spcPts val="1417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 t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331828"/>
            <a:ext cx="9144000" cy="526172"/>
          </a:xfrm>
          <a:prstGeom prst="rect">
            <a:avLst/>
          </a:prstGeom>
          <a:solidFill>
            <a:srgbClr val="D3D9DC"/>
          </a:solidFill>
          <a:ln>
            <a:noFill/>
          </a:ln>
          <a:effectLst>
            <a:innerShdw blurRad="63500" dist="50800" dir="16200000">
              <a:schemeClr val="tx1">
                <a:alpha val="53000"/>
              </a:schemeClr>
            </a:inn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2854" y="1101187"/>
            <a:ext cx="8078291" cy="73708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2854" y="1980000"/>
            <a:ext cx="8080502" cy="38189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0" y="0"/>
            <a:ext cx="9143999" cy="941338"/>
          </a:xfrm>
          <a:prstGeom prst="rect">
            <a:avLst/>
          </a:prstGeom>
          <a:solidFill>
            <a:schemeClr val="bg1"/>
          </a:solidFill>
        </p:spPr>
        <p:txBody>
          <a:bodyPr vert="horz" lIns="540000" tIns="0" rIns="0" bIns="180000" rtlCol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noProof="0" dirty="0" smtClean="0">
                <a:solidFill>
                  <a:schemeClr val="accent4"/>
                </a:solidFill>
              </a:rPr>
              <a:t>Integrationsverfahren</a:t>
            </a:r>
            <a:br>
              <a:rPr lang="de-DE" sz="2000" noProof="0" dirty="0" smtClean="0">
                <a:solidFill>
                  <a:schemeClr val="accent4"/>
                </a:solidFill>
              </a:rPr>
            </a:br>
            <a:r>
              <a:rPr lang="de-DE" sz="1600" noProof="0" dirty="0" smtClean="0">
                <a:solidFill>
                  <a:schemeClr val="accent4"/>
                </a:solidFill>
              </a:rPr>
              <a:t>zur</a:t>
            </a:r>
            <a:r>
              <a:rPr lang="de-DE" sz="1600" baseline="0" noProof="0" dirty="0" smtClean="0">
                <a:solidFill>
                  <a:schemeClr val="accent4"/>
                </a:solidFill>
              </a:rPr>
              <a:t> Simulation im Zeitbereich</a:t>
            </a:r>
            <a:endParaRPr lang="en-US" sz="1600" dirty="0">
              <a:solidFill>
                <a:schemeClr val="accent4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-79928" y="941338"/>
            <a:ext cx="9440400" cy="0"/>
          </a:xfrm>
          <a:prstGeom prst="line">
            <a:avLst/>
          </a:prstGeom>
          <a:ln w="127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Logo_ees_B_rgb.ai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218" y="124847"/>
            <a:ext cx="1646401" cy="720000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532854" y="6494209"/>
            <a:ext cx="4310079" cy="24622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de-DE" sz="1000" dirty="0" smtClean="0"/>
              <a:t>Seite </a:t>
            </a:r>
            <a:fld id="{9914C5B0-1ECF-9E4E-9F51-69F6258311B2}" type="slidenum">
              <a:rPr lang="de-DE" sz="1000" smtClean="0"/>
              <a:pPr/>
              <a:t>‹Nr.›</a:t>
            </a:fld>
            <a:r>
              <a:rPr lang="de-DE" sz="1000" dirty="0" smtClean="0"/>
              <a:t>  •  Simon Kerschbaum  •  13. Dezember 2013</a:t>
            </a:r>
            <a:endParaRPr lang="de-DE" sz="1000" dirty="0"/>
          </a:p>
        </p:txBody>
      </p:sp>
    </p:spTree>
    <p:extLst>
      <p:ext uri="{BB962C8B-B14F-4D97-AF65-F5344CB8AC3E}">
        <p14:creationId xmlns="" xmlns:p14="http://schemas.microsoft.com/office/powerpoint/2010/main" val="890119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80" r:id="rId4"/>
    <p:sldLayoutId id="2147483668" r:id="rId5"/>
    <p:sldLayoutId id="2147483669" r:id="rId6"/>
    <p:sldLayoutId id="2147483670" r:id="rId7"/>
    <p:sldLayoutId id="2147483672" r:id="rId8"/>
    <p:sldLayoutId id="2147483673" r:id="rId9"/>
    <p:sldLayoutId id="2147483681" r:id="rId10"/>
    <p:sldLayoutId id="2147483682" r:id="rId11"/>
    <p:sldLayoutId id="2147483683" r:id="rId12"/>
  </p:sldLayoutIdLst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240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457200" rtl="0" eaLnBrk="1" latinLnBrk="0" hangingPunct="1">
        <a:lnSpc>
          <a:spcPct val="100000"/>
        </a:lnSpc>
        <a:spcBef>
          <a:spcPts val="350"/>
        </a:spcBef>
        <a:spcAft>
          <a:spcPts val="35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7600" indent="-320400" algn="l" defTabSz="457200" rtl="0" eaLnBrk="1" latinLnBrk="0" hangingPunct="1">
        <a:lnSpc>
          <a:spcPct val="100000"/>
        </a:lnSpc>
        <a:spcBef>
          <a:spcPts val="350"/>
        </a:spcBef>
        <a:spcAft>
          <a:spcPts val="350"/>
        </a:spcAft>
        <a:buFont typeface="Arial"/>
        <a:buChar char="–"/>
        <a:defRPr sz="1600" strike="noStrik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64000" indent="-2520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980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032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47.png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12" Type="http://schemas.openxmlformats.org/officeDocument/2006/relationships/image" Target="../media/image46.png"/><Relationship Id="rId2" Type="http://schemas.openxmlformats.org/officeDocument/2006/relationships/tags" Target="../tags/tag30.xml"/><Relationship Id="rId16" Type="http://schemas.openxmlformats.org/officeDocument/2006/relationships/image" Target="../media/image50.png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image" Target="../media/image45.png"/><Relationship Id="rId5" Type="http://schemas.openxmlformats.org/officeDocument/2006/relationships/tags" Target="../tags/tag33.xml"/><Relationship Id="rId15" Type="http://schemas.openxmlformats.org/officeDocument/2006/relationships/image" Target="../media/image49.png"/><Relationship Id="rId10" Type="http://schemas.openxmlformats.org/officeDocument/2006/relationships/image" Target="../media/image43.png"/><Relationship Id="rId4" Type="http://schemas.openxmlformats.org/officeDocument/2006/relationships/tags" Target="../tags/tag32.xml"/><Relationship Id="rId9" Type="http://schemas.openxmlformats.org/officeDocument/2006/relationships/notesSlide" Target="../notesSlides/notesSlide7.xml"/><Relationship Id="rId1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53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tags" Target="../tags/tag40.xml"/><Relationship Id="rId7" Type="http://schemas.openxmlformats.org/officeDocument/2006/relationships/slideLayout" Target="../slideLayouts/slideLayout10.xml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tags" Target="../tags/tag39.xml"/><Relationship Id="rId16" Type="http://schemas.openxmlformats.org/officeDocument/2006/relationships/image" Target="../media/image61.png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image" Target="../media/image56.png"/><Relationship Id="rId5" Type="http://schemas.openxmlformats.org/officeDocument/2006/relationships/tags" Target="../tags/tag42.xml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tags" Target="../tags/tag41.xml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7.xml"/><Relationship Id="rId7" Type="http://schemas.openxmlformats.org/officeDocument/2006/relationships/image" Target="../media/image10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10.xm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10.xml"/><Relationship Id="rId11" Type="http://schemas.openxmlformats.org/officeDocument/2006/relationships/image" Target="../media/image16.png"/><Relationship Id="rId5" Type="http://schemas.openxmlformats.org/officeDocument/2006/relationships/tags" Target="../tags/tag12.xml"/><Relationship Id="rId10" Type="http://schemas.openxmlformats.org/officeDocument/2006/relationships/image" Target="../media/image15.png"/><Relationship Id="rId4" Type="http://schemas.openxmlformats.org/officeDocument/2006/relationships/tags" Target="../tags/tag11.xml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15.xml"/><Relationship Id="rId7" Type="http://schemas.openxmlformats.org/officeDocument/2006/relationships/image" Target="../media/image15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12.png"/><Relationship Id="rId11" Type="http://schemas.openxmlformats.org/officeDocument/2006/relationships/image" Target="../media/image20.png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8.png"/><Relationship Id="rId4" Type="http://schemas.openxmlformats.org/officeDocument/2006/relationships/tags" Target="../tags/tag16.xml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tags" Target="../tags/tag19.xml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tags" Target="../tags/tag18.xml"/><Relationship Id="rId16" Type="http://schemas.openxmlformats.org/officeDocument/2006/relationships/image" Target="../media/image20.png"/><Relationship Id="rId1" Type="http://schemas.openxmlformats.org/officeDocument/2006/relationships/tags" Target="../tags/tag17.xml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25.png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tags" Target="../tags/tag20.xml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tags" Target="../tags/tag24.xml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notesSlide" Target="../notesSlides/notesSlide5.xml"/><Relationship Id="rId11" Type="http://schemas.openxmlformats.org/officeDocument/2006/relationships/image" Target="../media/image37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36.png"/><Relationship Id="rId4" Type="http://schemas.openxmlformats.org/officeDocument/2006/relationships/tags" Target="../tags/tag25.xml"/><Relationship Id="rId9" Type="http://schemas.openxmlformats.org/officeDocument/2006/relationships/image" Target="../media/image35.pn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tags" Target="../tags/tag28.xml"/><Relationship Id="rId7" Type="http://schemas.openxmlformats.org/officeDocument/2006/relationships/image" Target="../media/image41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40.png"/><Relationship Id="rId11" Type="http://schemas.openxmlformats.org/officeDocument/2006/relationships/image" Target="../media/image20.png"/><Relationship Id="rId5" Type="http://schemas.openxmlformats.org/officeDocument/2006/relationships/notesSlide" Target="../notesSlides/notesSlide6.xml"/><Relationship Id="rId10" Type="http://schemas.openxmlformats.org/officeDocument/2006/relationships/image" Target="../media/image44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Integrationsverfahren </a:t>
            </a:r>
            <a:br>
              <a:rPr lang="de-DE" dirty="0" smtClean="0"/>
            </a:br>
            <a:r>
              <a:rPr lang="de-DE" dirty="0" smtClean="0"/>
              <a:t>zur Simulation im Zeitbereich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Simon Kerschbaum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de-DE" dirty="0" smtClean="0"/>
              <a:t>13.12.2013 Seminar nachhaltige Energiesysteme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Trapezregel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Bessere Ergebnisse als Euler-Verfahren: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de-DE" b="1" dirty="0" smtClean="0"/>
              <a:t>Konsistenzordnung    :</a:t>
            </a:r>
          </a:p>
          <a:p>
            <a:endParaRPr lang="de-DE" b="1" dirty="0" smtClean="0"/>
          </a:p>
          <a:p>
            <a:pPr lvl="1"/>
            <a:r>
              <a:rPr lang="de-DE" dirty="0" smtClean="0"/>
              <a:t>Euler: </a:t>
            </a:r>
          </a:p>
          <a:p>
            <a:pPr lvl="1"/>
            <a:r>
              <a:rPr lang="en-US" dirty="0" err="1" smtClean="0"/>
              <a:t>Trapez</a:t>
            </a:r>
            <a:r>
              <a:rPr lang="en-US" dirty="0" smtClean="0"/>
              <a:t>: </a:t>
            </a:r>
            <a:br>
              <a:rPr lang="en-US" dirty="0" smtClean="0"/>
            </a:br>
            <a:endParaRPr lang="de-DE" dirty="0" smtClean="0"/>
          </a:p>
          <a:p>
            <a:r>
              <a:rPr lang="de-DE" b="1" dirty="0" smtClean="0"/>
              <a:t>Problem: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implizite Gleichung </a:t>
            </a:r>
            <a:br>
              <a:rPr lang="de-DE" dirty="0" smtClean="0"/>
            </a:br>
            <a:r>
              <a:rPr lang="de-DE" b="1" dirty="0" smtClean="0"/>
              <a:t>nicht lösbar </a:t>
            </a:r>
            <a:r>
              <a:rPr lang="de-DE" dirty="0" smtClean="0"/>
              <a:t>oder </a:t>
            </a:r>
            <a:r>
              <a:rPr lang="de-DE" b="1" dirty="0" smtClean="0"/>
              <a:t>Rechenaufwand zu groß</a:t>
            </a:r>
          </a:p>
          <a:p>
            <a:pPr>
              <a:buFont typeface="Arial" pitchFamily="34" charset="0"/>
              <a:buChar char="→"/>
            </a:pPr>
            <a:r>
              <a:rPr lang="de-DE" dirty="0" err="1" smtClean="0">
                <a:sym typeface="Wingdings" pitchFamily="2" charset="2"/>
              </a:rPr>
              <a:t>explitizes</a:t>
            </a:r>
            <a:r>
              <a:rPr lang="de-DE" dirty="0" smtClean="0">
                <a:sym typeface="Wingdings" pitchFamily="2" charset="2"/>
              </a:rPr>
              <a:t> Verfahren benötigt</a:t>
            </a:r>
          </a:p>
          <a:p>
            <a:pPr>
              <a:buFont typeface="Arial" pitchFamily="34" charset="0"/>
              <a:buChar char="→"/>
            </a:pPr>
            <a:r>
              <a:rPr lang="de-DE" dirty="0" smtClean="0">
                <a:sym typeface="Wingdings" pitchFamily="2" charset="2"/>
              </a:rPr>
              <a:t>Idee: Schätzung des unbekannten Wertes         durch expliziten Euler</a:t>
            </a:r>
          </a:p>
          <a:p>
            <a:pPr>
              <a:buFont typeface="Arial" pitchFamily="34" charset="0"/>
              <a:buChar char="→"/>
            </a:pPr>
            <a:r>
              <a:rPr lang="en-US" i="1" dirty="0" err="1" smtClean="0">
                <a:sym typeface="Wingdings" pitchFamily="2" charset="2"/>
              </a:rPr>
              <a:t>Heun</a:t>
            </a:r>
            <a:r>
              <a:rPr lang="en-US" dirty="0" err="1" smtClean="0">
                <a:sym typeface="Wingdings" pitchFamily="2" charset="2"/>
              </a:rPr>
              <a:t>-Verfahren</a:t>
            </a:r>
            <a:r>
              <a:rPr lang="en-US" dirty="0" smtClean="0">
                <a:sym typeface="Wingdings" pitchFamily="2" charset="2"/>
              </a:rPr>
              <a:t>: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17" name="Grafik 16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085988" y="4320540"/>
            <a:ext cx="3082290" cy="308610"/>
          </a:xfrm>
          <a:prstGeom prst="rect">
            <a:avLst/>
          </a:prstGeom>
        </p:spPr>
      </p:pic>
      <p:pic>
        <p:nvPicPr>
          <p:cNvPr id="19" name="Grafik 18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616575" y="5576794"/>
            <a:ext cx="443865" cy="169545"/>
          </a:xfrm>
          <a:prstGeom prst="rect">
            <a:avLst/>
          </a:prstGeom>
        </p:spPr>
      </p:pic>
      <p:pic>
        <p:nvPicPr>
          <p:cNvPr id="24" name="Grafik 23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740025" y="5788025"/>
            <a:ext cx="3928110" cy="457200"/>
          </a:xfrm>
          <a:prstGeom prst="rect">
            <a:avLst/>
          </a:prstGeom>
        </p:spPr>
      </p:pic>
      <p:pic>
        <p:nvPicPr>
          <p:cNvPr id="13" name="Grafik 12" descr="addin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96925" y="2696210"/>
            <a:ext cx="1421130" cy="255270"/>
          </a:xfrm>
          <a:prstGeom prst="rect">
            <a:avLst/>
          </a:prstGeom>
        </p:spPr>
      </p:pic>
      <p:pic>
        <p:nvPicPr>
          <p:cNvPr id="14" name="Grafik 13" descr="addin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3274695" y="2406650"/>
            <a:ext cx="127635" cy="161925"/>
          </a:xfrm>
          <a:prstGeom prst="rect">
            <a:avLst/>
          </a:prstGeom>
        </p:spPr>
      </p:pic>
      <p:pic>
        <p:nvPicPr>
          <p:cNvPr id="15" name="Grafik 14" descr="addin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749425" y="3114675"/>
            <a:ext cx="579120" cy="219075"/>
          </a:xfrm>
          <a:prstGeom prst="rect">
            <a:avLst/>
          </a:prstGeom>
        </p:spPr>
      </p:pic>
      <p:pic>
        <p:nvPicPr>
          <p:cNvPr id="16" name="Grafik 15" descr="addin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922779" y="3463290"/>
            <a:ext cx="586740" cy="2209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-108517" y="2059597"/>
            <a:ext cx="5163225" cy="3399036"/>
          </a:xfrm>
          <a:prstGeom prst="rect">
            <a:avLst/>
          </a:prstGeom>
          <a:noFill/>
        </p:spPr>
      </p:pic>
      <p:pic>
        <p:nvPicPr>
          <p:cNvPr id="12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-108517" y="2059597"/>
            <a:ext cx="5163225" cy="3399036"/>
          </a:xfrm>
          <a:prstGeom prst="rect">
            <a:avLst/>
          </a:prstGeom>
          <a:noFill/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Hier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Instabilität</a:t>
            </a:r>
            <a:r>
              <a:rPr lang="en-US" dirty="0" smtClean="0"/>
              <a:t> </a:t>
            </a:r>
            <a:r>
              <a:rPr lang="en-US" dirty="0" err="1" smtClean="0"/>
              <a:t>bei</a:t>
            </a:r>
            <a:r>
              <a:rPr lang="en-US" dirty="0" smtClean="0"/>
              <a:t> </a:t>
            </a:r>
            <a:r>
              <a:rPr lang="en-US" dirty="0" err="1" smtClean="0"/>
              <a:t>zu</a:t>
            </a:r>
            <a:r>
              <a:rPr lang="en-US" dirty="0" smtClean="0"/>
              <a:t> </a:t>
            </a:r>
            <a:r>
              <a:rPr lang="en-US" dirty="0" err="1" smtClean="0"/>
              <a:t>gro</a:t>
            </a:r>
            <a:r>
              <a:rPr lang="de-DE" dirty="0" err="1" smtClean="0"/>
              <a:t>ßer</a:t>
            </a:r>
            <a:r>
              <a:rPr lang="de-DE" dirty="0" smtClean="0"/>
              <a:t> Schrittweite!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</a:t>
            </a:r>
            <a:r>
              <a:rPr lang="de-DE" dirty="0" err="1" smtClean="0"/>
              <a:t>Heun</a:t>
            </a:r>
            <a:r>
              <a:rPr lang="de-DE" dirty="0" smtClean="0"/>
              <a:t>-Verfahren</a:t>
            </a:r>
            <a:endParaRPr lang="de-DE" dirty="0"/>
          </a:p>
        </p:txBody>
      </p:sp>
      <p:pic>
        <p:nvPicPr>
          <p:cNvPr id="8" name="Grafik 7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73701" y="2191386"/>
            <a:ext cx="2432685" cy="348615"/>
          </a:xfrm>
          <a:prstGeom prst="rect">
            <a:avLst/>
          </a:prstGeom>
        </p:spPr>
      </p:pic>
      <p:pic>
        <p:nvPicPr>
          <p:cNvPr id="7" name="Grafik 6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800350" y="5394518"/>
            <a:ext cx="78105" cy="1619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 descr="C:\Sonstiges\Studium\9. Semester\SNE\Ausarbeitung\Vortrag\Bilder\stabis1.png"/>
          <p:cNvPicPr>
            <a:picLocks noChangeAspect="1" noChangeArrowheads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3992583" y="1360728"/>
            <a:ext cx="4857730" cy="4345053"/>
          </a:xfrm>
          <a:prstGeom prst="rect">
            <a:avLst/>
          </a:prstGeom>
          <a:noFill/>
        </p:spPr>
      </p:pic>
      <p:pic>
        <p:nvPicPr>
          <p:cNvPr id="21" name="Picture 4" descr="C:\Sonstiges\Studium\9. Semester\SNE\Ausarbeitung\Vortrag\Bilder\stabis1.png"/>
          <p:cNvPicPr>
            <a:picLocks noChangeAspect="1" noChangeArrowheads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3992582" y="1360728"/>
            <a:ext cx="4857729" cy="4345053"/>
          </a:xfrm>
          <a:prstGeom prst="rect">
            <a:avLst/>
          </a:prstGeom>
          <a:noFill/>
        </p:spPr>
      </p:pic>
      <p:pic>
        <p:nvPicPr>
          <p:cNvPr id="1028" name="Picture 4" descr="C:\Sonstiges\Studium\9. Semester\SNE\Ausarbeitung\Vortrag\Bilder\stabis1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992582" y="1360728"/>
            <a:ext cx="4857731" cy="4347364"/>
          </a:xfrm>
          <a:prstGeom prst="rect">
            <a:avLst/>
          </a:prstGeom>
          <a:noFill/>
        </p:spPr>
      </p:pic>
      <p:pic>
        <p:nvPicPr>
          <p:cNvPr id="17" name="Picture 4" descr="C:\Sonstiges\Studium\9. Semester\SNE\Ausarbeitung\Vortrag\Bilder\stabis1.png"/>
          <p:cNvPicPr>
            <a:picLocks noChangeAspect="1" noChangeArrowheads="1"/>
          </p:cNvPicPr>
          <p:nvPr/>
        </p:nvPicPr>
        <p:blipFill>
          <a:blip r:embed="rId12"/>
          <a:stretch>
            <a:fillRect/>
          </a:stretch>
        </p:blipFill>
        <p:spPr bwMode="auto">
          <a:xfrm>
            <a:off x="3992582" y="1361883"/>
            <a:ext cx="4857731" cy="434505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Stabilitätsbetrachtungen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532854" y="1760925"/>
            <a:ext cx="3781495" cy="3818974"/>
          </a:xfrm>
        </p:spPr>
        <p:txBody>
          <a:bodyPr/>
          <a:lstStyle/>
          <a:p>
            <a:r>
              <a:rPr lang="de-DE" b="1" dirty="0" smtClean="0"/>
              <a:t>Stabilitätsgebiet S:</a:t>
            </a:r>
            <a:br>
              <a:rPr lang="de-DE" b="1" dirty="0" smtClean="0"/>
            </a:br>
            <a:r>
              <a:rPr lang="de-DE" dirty="0" smtClean="0"/>
              <a:t>Bereich, in dem           liegen müssen, damit Verfahren stabil</a:t>
            </a:r>
            <a:br>
              <a:rPr lang="de-DE" dirty="0" smtClean="0"/>
            </a:b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    : Eigenwerte der Dynamikmatrix     in </a:t>
            </a:r>
            <a:br>
              <a:rPr lang="de-DE" dirty="0" smtClean="0"/>
            </a:br>
            <a:r>
              <a:rPr lang="de-DE" dirty="0" smtClean="0"/>
              <a:t>System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18" name="Grafik 17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625725" y="2136138"/>
            <a:ext cx="569595" cy="241935"/>
          </a:xfrm>
          <a:prstGeom prst="rect">
            <a:avLst/>
          </a:prstGeom>
        </p:spPr>
      </p:pic>
      <p:pic>
        <p:nvPicPr>
          <p:cNvPr id="23" name="Grafik 22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802005" y="3048635"/>
            <a:ext cx="211455" cy="241935"/>
          </a:xfrm>
          <a:prstGeom prst="rect">
            <a:avLst/>
          </a:prstGeom>
        </p:spPr>
      </p:pic>
      <p:pic>
        <p:nvPicPr>
          <p:cNvPr id="15" name="Grafik 14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2540000" y="3351529"/>
            <a:ext cx="200025" cy="177165"/>
          </a:xfrm>
          <a:prstGeom prst="rect">
            <a:avLst/>
          </a:prstGeom>
        </p:spPr>
      </p:pic>
      <p:pic>
        <p:nvPicPr>
          <p:cNvPr id="16" name="Grafik 15" descr="addin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739900" y="3657600"/>
            <a:ext cx="857250" cy="177165"/>
          </a:xfrm>
          <a:prstGeom prst="rect">
            <a:avLst/>
          </a:prstGeom>
        </p:spPr>
      </p:pic>
      <p:pic>
        <p:nvPicPr>
          <p:cNvPr id="19" name="Picture 4" descr="C:\Sonstiges\Studium\9. Semester\SNE\Ausarbeitung\Vortrag\Bilder\stabis1.png"/>
          <p:cNvPicPr>
            <a:picLocks noChangeAspect="1" noChangeArrowheads="1"/>
          </p:cNvPicPr>
          <p:nvPr/>
        </p:nvPicPr>
        <p:blipFill>
          <a:blip r:embed="rId17"/>
          <a:stretch>
            <a:fillRect/>
          </a:stretch>
        </p:blipFill>
        <p:spPr bwMode="auto">
          <a:xfrm>
            <a:off x="3992581" y="1360727"/>
            <a:ext cx="4857730" cy="4345054"/>
          </a:xfrm>
          <a:prstGeom prst="rect">
            <a:avLst/>
          </a:prstGeom>
          <a:noFill/>
        </p:spPr>
      </p:pic>
      <p:sp>
        <p:nvSpPr>
          <p:cNvPr id="22" name="Textfeld 21"/>
          <p:cNvSpPr txBox="1"/>
          <p:nvPr/>
        </p:nvSpPr>
        <p:spPr>
          <a:xfrm>
            <a:off x="4657726" y="5993872"/>
            <a:ext cx="41925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i="1" dirty="0" smtClean="0"/>
              <a:t>Quelle: nach </a:t>
            </a:r>
            <a:r>
              <a:rPr lang="de-DE" sz="1100" i="1" dirty="0" err="1" smtClean="0"/>
              <a:t>Deuflhard</a:t>
            </a:r>
            <a:r>
              <a:rPr lang="de-DE" sz="1100" i="1" dirty="0" smtClean="0"/>
              <a:t>/Bornemann</a:t>
            </a:r>
            <a:endParaRPr lang="de-DE" sz="1100" i="1" dirty="0"/>
          </a:p>
        </p:txBody>
      </p:sp>
      <p:pic>
        <p:nvPicPr>
          <p:cNvPr id="24" name="Grafik 23" descr="addin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6524625" y="5738602"/>
            <a:ext cx="577215" cy="255270"/>
          </a:xfrm>
          <a:prstGeom prst="rect">
            <a:avLst/>
          </a:prstGeom>
        </p:spPr>
      </p:pic>
      <p:pic>
        <p:nvPicPr>
          <p:cNvPr id="25" name="Grafik 24" descr="addin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/>
          <a:stretch>
            <a:fillRect/>
          </a:stretch>
        </p:blipFill>
        <p:spPr>
          <a:xfrm rot="16200000">
            <a:off x="3940970" y="3286125"/>
            <a:ext cx="582930" cy="25527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Schrittweitensteuerung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Bisher: </a:t>
            </a:r>
            <a:r>
              <a:rPr lang="de-DE" dirty="0" smtClean="0"/>
              <a:t>konstante Schrittweite </a:t>
            </a:r>
          </a:p>
          <a:p>
            <a:r>
              <a:rPr lang="de-DE" b="1" dirty="0" smtClean="0"/>
              <a:t>Gedanke: </a:t>
            </a:r>
            <a:r>
              <a:rPr lang="de-DE" dirty="0" smtClean="0"/>
              <a:t>Anpassung der Schrittweite in jedem Schritt:</a:t>
            </a:r>
          </a:p>
          <a:p>
            <a:pPr lvl="1"/>
            <a:r>
              <a:rPr lang="de-DE" dirty="0" smtClean="0"/>
              <a:t>Starke Änderung </a:t>
            </a:r>
            <a:r>
              <a:rPr lang="de-DE" dirty="0" smtClean="0">
                <a:sym typeface="Wingdings" pitchFamily="2" charset="2"/>
              </a:rPr>
              <a:t> kleine Schrittweite</a:t>
            </a:r>
          </a:p>
          <a:p>
            <a:pPr lvl="1"/>
            <a:r>
              <a:rPr lang="de-DE" dirty="0" smtClean="0">
                <a:sym typeface="Wingdings" pitchFamily="2" charset="2"/>
              </a:rPr>
              <a:t>Schwache Änderung  große Schrittweite</a:t>
            </a:r>
          </a:p>
          <a:p>
            <a:r>
              <a:rPr lang="de-DE" b="1" dirty="0" smtClean="0">
                <a:sym typeface="Wingdings" pitchFamily="2" charset="2"/>
              </a:rPr>
              <a:t>Ziel:</a:t>
            </a:r>
            <a:r>
              <a:rPr lang="de-DE" dirty="0" smtClean="0">
                <a:sym typeface="Wingdings" pitchFamily="2" charset="2"/>
              </a:rPr>
              <a:t> Verringerung der Rechenzeit</a:t>
            </a:r>
          </a:p>
          <a:p>
            <a:r>
              <a:rPr lang="en-US" b="1" dirty="0" err="1" smtClean="0"/>
              <a:t>Vorgabe</a:t>
            </a:r>
            <a:r>
              <a:rPr lang="en-US" dirty="0" smtClean="0"/>
              <a:t> von </a:t>
            </a:r>
            <a:r>
              <a:rPr lang="en-US" dirty="0" err="1" smtClean="0"/>
              <a:t>Toleranz</a:t>
            </a:r>
            <a:r>
              <a:rPr lang="en-US" dirty="0" smtClean="0"/>
              <a:t> und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6" name="Grafik 5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314825" y="2046675"/>
            <a:ext cx="165735" cy="175260"/>
          </a:xfrm>
          <a:prstGeom prst="rect">
            <a:avLst/>
          </a:prstGeom>
        </p:spPr>
      </p:pic>
      <p:pic>
        <p:nvPicPr>
          <p:cNvPr id="8" name="Grafik 7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857307" y="3943350"/>
            <a:ext cx="266700" cy="21526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Schrittweitensteuerung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Ablauf</a:t>
            </a:r>
            <a:r>
              <a:rPr lang="en-US" b="1" dirty="0" smtClean="0"/>
              <a:t>:</a:t>
            </a:r>
          </a:p>
        </p:txBody>
      </p:sp>
      <p:pic>
        <p:nvPicPr>
          <p:cNvPr id="2052" name="Picture 4" descr="C:\Sonstiges\Studium\9. Semester\SNE\Ausarbeitung\Vortrag\Bilder\steuerun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249" y="2862263"/>
            <a:ext cx="8924925" cy="262013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Zusammenfassung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Verfahren</a:t>
            </a:r>
            <a:r>
              <a:rPr lang="en-US" dirty="0" smtClean="0"/>
              <a:t> </a:t>
            </a:r>
            <a:r>
              <a:rPr lang="en-US" dirty="0" err="1" smtClean="0"/>
              <a:t>unterschiedlicher</a:t>
            </a:r>
            <a:r>
              <a:rPr lang="en-US" dirty="0" smtClean="0"/>
              <a:t> </a:t>
            </a:r>
            <a:r>
              <a:rPr lang="en-US" dirty="0" err="1" smtClean="0"/>
              <a:t>Konsistenzordnung</a:t>
            </a:r>
            <a:endParaRPr lang="en-US" dirty="0" smtClean="0"/>
          </a:p>
          <a:p>
            <a:r>
              <a:rPr lang="en-US" dirty="0" err="1" smtClean="0"/>
              <a:t>Explizite</a:t>
            </a:r>
            <a:r>
              <a:rPr lang="en-US" dirty="0" smtClean="0"/>
              <a:t> / </a:t>
            </a:r>
            <a:r>
              <a:rPr lang="en-US" dirty="0" err="1" smtClean="0"/>
              <a:t>Implizite</a:t>
            </a:r>
            <a:r>
              <a:rPr lang="en-US" dirty="0" smtClean="0"/>
              <a:t> </a:t>
            </a:r>
            <a:r>
              <a:rPr lang="en-US" dirty="0" err="1" smtClean="0"/>
              <a:t>Verfahren</a:t>
            </a:r>
            <a:endParaRPr lang="en-US" dirty="0" smtClean="0"/>
          </a:p>
          <a:p>
            <a:pPr lvl="1"/>
            <a:r>
              <a:rPr lang="en-US" dirty="0" err="1" smtClean="0"/>
              <a:t>Implizit</a:t>
            </a:r>
            <a:r>
              <a:rPr lang="en-US" dirty="0" smtClean="0"/>
              <a:t>: 	+ </a:t>
            </a:r>
            <a:r>
              <a:rPr lang="en-US" dirty="0" err="1" smtClean="0"/>
              <a:t>Stabilitätsverhalten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		– </a:t>
            </a:r>
            <a:r>
              <a:rPr lang="en-US" dirty="0" err="1" smtClean="0"/>
              <a:t>Rechenaufwand</a:t>
            </a:r>
            <a:r>
              <a:rPr lang="en-US" dirty="0" smtClean="0"/>
              <a:t>/</a:t>
            </a:r>
            <a:r>
              <a:rPr lang="en-US" dirty="0" err="1" smtClean="0"/>
              <a:t>Auflösen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Gleichung</a:t>
            </a:r>
            <a:r>
              <a:rPr lang="en-US" dirty="0" smtClean="0"/>
              <a:t> (</a:t>
            </a:r>
            <a:r>
              <a:rPr lang="en-US" dirty="0" err="1" smtClean="0"/>
              <a:t>Realisierbarkeit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Explizit</a:t>
            </a:r>
            <a:r>
              <a:rPr lang="en-US" dirty="0" smtClean="0"/>
              <a:t>: vice versa</a:t>
            </a:r>
          </a:p>
          <a:p>
            <a:r>
              <a:rPr lang="en-US" dirty="0" err="1" smtClean="0"/>
              <a:t>Schrittweitensteuerung</a:t>
            </a:r>
            <a:endParaRPr lang="en-US" dirty="0" smtClean="0"/>
          </a:p>
          <a:p>
            <a:pPr lvl="1">
              <a:buFont typeface="Arial" pitchFamily="34" charset="0"/>
              <a:buChar char="+"/>
            </a:pPr>
            <a:r>
              <a:rPr lang="en-US" dirty="0" err="1" smtClean="0"/>
              <a:t>Große</a:t>
            </a:r>
            <a:r>
              <a:rPr lang="en-US" dirty="0" smtClean="0"/>
              <a:t> </a:t>
            </a:r>
            <a:r>
              <a:rPr lang="en-US" dirty="0" err="1" smtClean="0"/>
              <a:t>Rechenzeiteinsparung</a:t>
            </a:r>
            <a:r>
              <a:rPr lang="en-US" dirty="0" smtClean="0"/>
              <a:t> </a:t>
            </a:r>
            <a:r>
              <a:rPr lang="en-US" dirty="0" err="1" smtClean="0"/>
              <a:t>bei</a:t>
            </a:r>
            <a:r>
              <a:rPr lang="en-US" dirty="0" smtClean="0"/>
              <a:t> </a:t>
            </a:r>
            <a:r>
              <a:rPr lang="en-US" dirty="0" err="1" smtClean="0"/>
              <a:t>Langzeitsimulationen</a:t>
            </a:r>
            <a:endParaRPr lang="en-US" dirty="0" smtClean="0"/>
          </a:p>
          <a:p>
            <a:pPr lvl="1"/>
            <a:r>
              <a:rPr lang="en-US" dirty="0" smtClean="0"/>
              <a:t>Wahl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Toleranz</a:t>
            </a:r>
            <a:r>
              <a:rPr lang="en-US" dirty="0" smtClean="0"/>
              <a:t> </a:t>
            </a:r>
            <a:r>
              <a:rPr lang="en-US" dirty="0" err="1" smtClean="0"/>
              <a:t>schwierig</a:t>
            </a:r>
            <a:r>
              <a:rPr lang="en-US" dirty="0" smtClean="0"/>
              <a:t>, </a:t>
            </a:r>
            <a:r>
              <a:rPr lang="en-US" dirty="0" err="1" smtClean="0"/>
              <a:t>kann</a:t>
            </a:r>
            <a:r>
              <a:rPr lang="en-US" dirty="0" smtClean="0"/>
              <a:t> </a:t>
            </a:r>
            <a:r>
              <a:rPr lang="en-US" dirty="0" err="1" smtClean="0"/>
              <a:t>Ergebnis</a:t>
            </a:r>
            <a:r>
              <a:rPr lang="en-US" dirty="0" smtClean="0"/>
              <a:t> </a:t>
            </a:r>
            <a:r>
              <a:rPr lang="en-US" dirty="0" err="1" smtClean="0"/>
              <a:t>verf</a:t>
            </a:r>
            <a:r>
              <a:rPr lang="de-DE" dirty="0" err="1" smtClean="0"/>
              <a:t>älschen</a:t>
            </a: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Ausblick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Erhöhung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Stützstellen</a:t>
            </a:r>
            <a:r>
              <a:rPr lang="en-US" dirty="0" smtClean="0"/>
              <a:t> (</a:t>
            </a:r>
            <a:r>
              <a:rPr lang="en-US" dirty="0" err="1" smtClean="0"/>
              <a:t>allgemeine</a:t>
            </a:r>
            <a:r>
              <a:rPr lang="en-US" dirty="0" smtClean="0"/>
              <a:t> </a:t>
            </a:r>
            <a:r>
              <a:rPr lang="en-US" dirty="0" err="1" smtClean="0"/>
              <a:t>Runge-Kutta-Verfahren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Eingebettete</a:t>
            </a:r>
            <a:r>
              <a:rPr lang="en-US" dirty="0" smtClean="0"/>
              <a:t> </a:t>
            </a:r>
            <a:r>
              <a:rPr lang="en-US" dirty="0" err="1" smtClean="0"/>
              <a:t>Runge-Kutta-Verfahren</a:t>
            </a:r>
            <a:r>
              <a:rPr lang="en-US" dirty="0" smtClean="0"/>
              <a:t> (</a:t>
            </a:r>
            <a:r>
              <a:rPr lang="en-US" dirty="0" err="1" smtClean="0"/>
              <a:t>zur</a:t>
            </a:r>
            <a:r>
              <a:rPr lang="en-US" dirty="0" smtClean="0"/>
              <a:t> </a:t>
            </a:r>
            <a:r>
              <a:rPr lang="en-US" dirty="0" err="1" smtClean="0"/>
              <a:t>Schrittweitensteuerung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Mehrschrittverfahren</a:t>
            </a:r>
            <a:endParaRPr lang="en-US" dirty="0" smtClean="0"/>
          </a:p>
          <a:p>
            <a:r>
              <a:rPr lang="en-US" dirty="0" err="1" smtClean="0"/>
              <a:t>Prädiktor-Korrektor-Verfahren</a:t>
            </a: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Was ist das?</a:t>
            </a:r>
          </a:p>
          <a:p>
            <a:r>
              <a:rPr lang="de-DE" dirty="0" smtClean="0"/>
              <a:t>Die </a:t>
            </a:r>
            <a:r>
              <a:rPr lang="de-DE" dirty="0" smtClean="0"/>
              <a:t>einfachsten </a:t>
            </a:r>
            <a:r>
              <a:rPr lang="de-DE" dirty="0" smtClean="0"/>
              <a:t>Verfahren an einem Beispielsystem</a:t>
            </a:r>
            <a:endParaRPr lang="de-DE" dirty="0" smtClean="0"/>
          </a:p>
          <a:p>
            <a:r>
              <a:rPr lang="de-DE" dirty="0" smtClean="0"/>
              <a:t>Stabilitätsbetrachtungen der einfachsten Verfahren</a:t>
            </a:r>
            <a:endParaRPr lang="de-DE" dirty="0" smtClean="0"/>
          </a:p>
          <a:p>
            <a:r>
              <a:rPr lang="de-DE" dirty="0" err="1" smtClean="0"/>
              <a:t>Schrittweitensteuerung</a:t>
            </a:r>
            <a:endParaRPr lang="de-DE" dirty="0" smtClean="0"/>
          </a:p>
          <a:p>
            <a:r>
              <a:rPr lang="de-DE" dirty="0" smtClean="0"/>
              <a:t>Zusammenfassung und Ausblick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ist das?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ym typeface="Wingdings" pitchFamily="2" charset="2"/>
              </a:rPr>
              <a:t>Software für</a:t>
            </a:r>
            <a:r>
              <a:rPr lang="de-DE" dirty="0" smtClean="0">
                <a:sym typeface="Wingdings" pitchFamily="2" charset="2"/>
              </a:rPr>
              <a:t> </a:t>
            </a:r>
            <a:r>
              <a:rPr lang="de-DE" dirty="0" smtClean="0">
                <a:sym typeface="Wingdings" pitchFamily="2" charset="2"/>
              </a:rPr>
              <a:t>Zeitbereichssimulation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z.B.: PSS </a:t>
            </a:r>
            <a:r>
              <a:rPr lang="de-DE" dirty="0" err="1" smtClean="0"/>
              <a:t>Netomac</a:t>
            </a:r>
            <a:r>
              <a:rPr lang="de-DE" dirty="0" smtClean="0"/>
              <a:t>, </a:t>
            </a:r>
            <a:r>
              <a:rPr lang="de-DE" dirty="0" err="1" smtClean="0"/>
              <a:t>Eurostag</a:t>
            </a:r>
            <a:r>
              <a:rPr lang="de-DE" dirty="0" smtClean="0"/>
              <a:t>, </a:t>
            </a:r>
            <a:r>
              <a:rPr lang="de-DE" dirty="0" err="1" smtClean="0"/>
              <a:t>PowerFactory</a:t>
            </a:r>
            <a:r>
              <a:rPr lang="de-DE" dirty="0" smtClean="0"/>
              <a:t>, </a:t>
            </a:r>
            <a:r>
              <a:rPr lang="de-DE" dirty="0" err="1" smtClean="0"/>
              <a:t>Matlab</a:t>
            </a:r>
            <a:r>
              <a:rPr lang="de-DE" dirty="0" smtClean="0"/>
              <a:t>/</a:t>
            </a:r>
            <a:r>
              <a:rPr lang="de-DE" dirty="0" err="1" smtClean="0"/>
              <a:t>Simulink</a:t>
            </a:r>
            <a:endParaRPr lang="de-DE" dirty="0" smtClean="0"/>
          </a:p>
          <a:p>
            <a:pPr>
              <a:buNone/>
            </a:pP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r>
              <a:rPr lang="de-DE" dirty="0" smtClean="0"/>
              <a:t>Aufgabe: Lösung von </a:t>
            </a:r>
            <a:r>
              <a:rPr lang="de-DE" i="1" dirty="0" smtClean="0"/>
              <a:t>Anfangswertproblemen:</a:t>
            </a:r>
            <a:r>
              <a:rPr lang="de-DE" sz="1000" dirty="0" smtClean="0"/>
              <a:t/>
            </a:r>
            <a:br>
              <a:rPr lang="de-DE" sz="1000" dirty="0" smtClean="0"/>
            </a:br>
            <a:r>
              <a:rPr lang="de-DE" sz="1000" dirty="0" smtClean="0"/>
              <a:t/>
            </a:r>
            <a:br>
              <a:rPr lang="de-DE" sz="1000" dirty="0" smtClean="0"/>
            </a:br>
            <a:r>
              <a:rPr lang="de-DE" sz="1000" dirty="0" smtClean="0"/>
              <a:t>						                </a:t>
            </a:r>
            <a:r>
              <a:rPr lang="de-DE" dirty="0" smtClean="0"/>
              <a:t>führt zu Integration:</a:t>
            </a:r>
          </a:p>
          <a:p>
            <a:endParaRPr lang="de-DE" dirty="0" smtClean="0"/>
          </a:p>
          <a:p>
            <a:r>
              <a:rPr lang="de-DE" dirty="0" smtClean="0"/>
              <a:t>Numerische Approximation erforderlich:</a:t>
            </a:r>
          </a:p>
          <a:p>
            <a:endParaRPr lang="en-US" dirty="0" smtClean="0"/>
          </a:p>
          <a:p>
            <a:r>
              <a:rPr lang="en-US" dirty="0" smtClean="0">
                <a:sym typeface="Wingdings" pitchFamily="2" charset="2"/>
              </a:rPr>
              <a:t></a:t>
            </a:r>
            <a:r>
              <a:rPr lang="en-US" dirty="0" smtClean="0"/>
              <a:t> </a:t>
            </a:r>
            <a:r>
              <a:rPr lang="en-US" dirty="0" err="1" smtClean="0"/>
              <a:t>Integrationsverfahren</a:t>
            </a:r>
            <a:endParaRPr lang="de-DE" dirty="0" smtClean="0"/>
          </a:p>
          <a:p>
            <a:pPr>
              <a:buNone/>
            </a:pPr>
            <a:r>
              <a:rPr lang="de-DE" dirty="0" smtClean="0"/>
              <a:t>	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</p:txBody>
      </p:sp>
      <p:pic>
        <p:nvPicPr>
          <p:cNvPr id="12" name="Grafik 11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82916" y="3915785"/>
            <a:ext cx="2872740" cy="255270"/>
          </a:xfrm>
          <a:prstGeom prst="rect">
            <a:avLst/>
          </a:prstGeom>
        </p:spPr>
      </p:pic>
      <p:pic>
        <p:nvPicPr>
          <p:cNvPr id="13" name="Grafik 12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110002" y="3601682"/>
            <a:ext cx="2314575" cy="883920"/>
          </a:xfrm>
          <a:prstGeom prst="rect">
            <a:avLst/>
          </a:prstGeom>
        </p:spPr>
      </p:pic>
      <p:pic>
        <p:nvPicPr>
          <p:cNvPr id="14" name="Grafik 13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91881" y="5015753"/>
            <a:ext cx="607695" cy="219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 descr="C:\Sonstiges\Studium\9. Semester\SNE\Ausarbeitung\Vortrag\Bilder\netzwerk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548653" y="1052587"/>
            <a:ext cx="3046773" cy="2207863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Beispielsystem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Entladung</a:t>
            </a:r>
            <a:r>
              <a:rPr lang="en-US" dirty="0" smtClean="0"/>
              <a:t> </a:t>
            </a:r>
            <a:r>
              <a:rPr lang="en-US" dirty="0" err="1" smtClean="0"/>
              <a:t>eines</a:t>
            </a:r>
            <a:r>
              <a:rPr lang="en-US" dirty="0" smtClean="0"/>
              <a:t> </a:t>
            </a:r>
            <a:r>
              <a:rPr lang="en-US" dirty="0" err="1" smtClean="0"/>
              <a:t>Kondensators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err="1" smtClean="0"/>
              <a:t>Modellbildung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Spannungs</a:t>
            </a:r>
            <a:r>
              <a:rPr lang="en-US" dirty="0" smtClean="0"/>
              <a:t>-</a:t>
            </a:r>
            <a:br>
              <a:rPr lang="en-US" dirty="0" smtClean="0"/>
            </a:br>
            <a:r>
              <a:rPr lang="en-US" dirty="0" smtClean="0"/>
              <a:t>und </a:t>
            </a:r>
            <a:r>
              <a:rPr lang="en-US" dirty="0" err="1" smtClean="0"/>
              <a:t>Strombeziehungen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hier</a:t>
            </a:r>
            <a:r>
              <a:rPr lang="en-US" dirty="0" smtClean="0"/>
              <a:t>: </a:t>
            </a:r>
          </a:p>
        </p:txBody>
      </p:sp>
      <p:pic>
        <p:nvPicPr>
          <p:cNvPr id="17" name="Grafik 16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91041" y="3545544"/>
            <a:ext cx="2316480" cy="255270"/>
          </a:xfrm>
          <a:prstGeom prst="rect">
            <a:avLst/>
          </a:prstGeom>
        </p:spPr>
      </p:pic>
      <p:pic>
        <p:nvPicPr>
          <p:cNvPr id="20" name="Grafik 19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567749" y="3222812"/>
            <a:ext cx="3168015" cy="1520190"/>
          </a:xfrm>
          <a:prstGeom prst="rect">
            <a:avLst/>
          </a:prstGeom>
        </p:spPr>
      </p:pic>
      <p:pic>
        <p:nvPicPr>
          <p:cNvPr id="26" name="Grafik 25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426528" y="5599175"/>
            <a:ext cx="2213610" cy="226695"/>
          </a:xfrm>
          <a:prstGeom prst="rect">
            <a:avLst/>
          </a:prstGeom>
        </p:spPr>
      </p:pic>
      <p:sp>
        <p:nvSpPr>
          <p:cNvPr id="25" name="Rechteck 24"/>
          <p:cNvSpPr/>
          <p:nvPr/>
        </p:nvSpPr>
        <p:spPr>
          <a:xfrm>
            <a:off x="2743200" y="5518489"/>
            <a:ext cx="1039906" cy="34442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 descr="addin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027862" y="5065988"/>
            <a:ext cx="2017395" cy="255270"/>
          </a:xfrm>
          <a:prstGeom prst="rect">
            <a:avLst/>
          </a:prstGeom>
        </p:spPr>
      </p:pic>
      <p:pic>
        <p:nvPicPr>
          <p:cNvPr id="18" name="Grafik 17" descr="addin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019640" y="4152900"/>
            <a:ext cx="1306830" cy="542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Sonstiges\Studium\9. Semester\SNE\Ausarbeitung\Vortrag\Bilder\netzwerk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48653" y="1052587"/>
            <a:ext cx="3046773" cy="2207863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Beispielsystem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hier</a:t>
            </a:r>
            <a:r>
              <a:rPr lang="en-US" dirty="0" smtClean="0"/>
              <a:t>:</a:t>
            </a:r>
            <a:r>
              <a:rPr lang="en-US" sz="500" dirty="0" smtClean="0"/>
              <a:t/>
            </a:r>
            <a:br>
              <a:rPr lang="en-US" sz="500" dirty="0" smtClean="0"/>
            </a:br>
            <a:endParaRPr lang="en-US" sz="500" dirty="0" smtClean="0"/>
          </a:p>
          <a:p>
            <a:r>
              <a:rPr lang="en-US" dirty="0" err="1" smtClean="0"/>
              <a:t>Tatsächliche</a:t>
            </a:r>
            <a:r>
              <a:rPr lang="en-US" dirty="0" smtClean="0"/>
              <a:t> </a:t>
            </a:r>
            <a:r>
              <a:rPr lang="en-US" dirty="0" err="1" smtClean="0"/>
              <a:t>Lösung</a:t>
            </a:r>
            <a:r>
              <a:rPr lang="en-US" dirty="0" smtClean="0"/>
              <a:t>: </a:t>
            </a:r>
          </a:p>
        </p:txBody>
      </p:sp>
      <p:pic>
        <p:nvPicPr>
          <p:cNvPr id="15" name="Grafik 14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426528" y="2051720"/>
            <a:ext cx="2213610" cy="226695"/>
          </a:xfrm>
          <a:prstGeom prst="rect">
            <a:avLst/>
          </a:prstGeom>
        </p:spPr>
      </p:pic>
      <p:sp>
        <p:nvSpPr>
          <p:cNvPr id="25" name="Rechteck 24"/>
          <p:cNvSpPr/>
          <p:nvPr/>
        </p:nvSpPr>
        <p:spPr>
          <a:xfrm>
            <a:off x="2743200" y="1971035"/>
            <a:ext cx="1039906" cy="34442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266135" y="2486210"/>
            <a:ext cx="1306830" cy="278130"/>
          </a:xfrm>
          <a:prstGeom prst="rect">
            <a:avLst/>
          </a:prstGeom>
        </p:spPr>
      </p:pic>
      <p:pic>
        <p:nvPicPr>
          <p:cNvPr id="3078" name="Picture 6" descr="C:\Sonstiges\Studium\9. Semester\SNE\Ausarbeitung\Vortrag\Bilder\konvertiert\Vergleich.png"/>
          <p:cNvPicPr>
            <a:picLocks noChangeAspect="1" noChangeArrowheads="1"/>
          </p:cNvPicPr>
          <p:nvPr/>
        </p:nvPicPr>
        <p:blipFill>
          <a:blip r:embed="rId9"/>
          <a:srcRect l="12651" b="10777"/>
          <a:stretch>
            <a:fillRect/>
          </a:stretch>
        </p:blipFill>
        <p:spPr bwMode="auto">
          <a:xfrm>
            <a:off x="1426528" y="3201270"/>
            <a:ext cx="4008833" cy="2597704"/>
          </a:xfrm>
          <a:prstGeom prst="rect">
            <a:avLst/>
          </a:prstGeom>
          <a:noFill/>
        </p:spPr>
      </p:pic>
      <p:pic>
        <p:nvPicPr>
          <p:cNvPr id="12" name="Grafik 11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 rot="16200000">
            <a:off x="1100773" y="4234329"/>
            <a:ext cx="396240" cy="255270"/>
          </a:xfrm>
          <a:prstGeom prst="rect">
            <a:avLst/>
          </a:prstGeom>
        </p:spPr>
      </p:pic>
      <p:pic>
        <p:nvPicPr>
          <p:cNvPr id="14" name="Grafik 13" descr="addin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575368" y="5798419"/>
            <a:ext cx="78105" cy="161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-106847" y="2026572"/>
            <a:ext cx="5160094" cy="3469360"/>
          </a:xfrm>
          <a:prstGeom prst="rect">
            <a:avLst/>
          </a:prstGeom>
          <a:noFill/>
        </p:spPr>
      </p:pic>
      <p:pic>
        <p:nvPicPr>
          <p:cNvPr id="17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-106847" y="2026572"/>
            <a:ext cx="5160094" cy="3469360"/>
          </a:xfrm>
          <a:prstGeom prst="rect">
            <a:avLst/>
          </a:prstGeom>
          <a:noFill/>
        </p:spPr>
      </p:pic>
      <p:pic>
        <p:nvPicPr>
          <p:cNvPr id="18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-106847" y="2026572"/>
            <a:ext cx="5160094" cy="3469360"/>
          </a:xfrm>
          <a:prstGeom prst="rect">
            <a:avLst/>
          </a:prstGeom>
          <a:noFill/>
        </p:spPr>
      </p:pic>
      <p:pic>
        <p:nvPicPr>
          <p:cNvPr id="19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-106847" y="2026800"/>
            <a:ext cx="5160094" cy="3469360"/>
          </a:xfrm>
          <a:prstGeom prst="rect">
            <a:avLst/>
          </a:prstGeom>
          <a:noFill/>
        </p:spPr>
      </p:pic>
      <p:pic>
        <p:nvPicPr>
          <p:cNvPr id="1034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11"/>
          <a:stretch>
            <a:fillRect/>
          </a:stretch>
        </p:blipFill>
        <p:spPr bwMode="auto">
          <a:xfrm>
            <a:off x="-109153" y="2026800"/>
            <a:ext cx="5162400" cy="3469132"/>
          </a:xfrm>
          <a:prstGeom prst="rect">
            <a:avLst/>
          </a:prstGeom>
          <a:noFill/>
        </p:spPr>
      </p:pic>
      <p:pic>
        <p:nvPicPr>
          <p:cNvPr id="15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12"/>
          <a:stretch>
            <a:fillRect/>
          </a:stretch>
        </p:blipFill>
        <p:spPr bwMode="auto">
          <a:xfrm>
            <a:off x="-106847" y="2026800"/>
            <a:ext cx="5160094" cy="3469360"/>
          </a:xfrm>
          <a:prstGeom prst="rect">
            <a:avLst/>
          </a:prstGeom>
          <a:noFill/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Wahl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Schrittweite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T = 0.5</a:t>
            </a:r>
          </a:p>
          <a:p>
            <a:r>
              <a:rPr lang="en-US" dirty="0" err="1" smtClean="0"/>
              <a:t>Annahme</a:t>
            </a:r>
            <a:r>
              <a:rPr lang="en-US" dirty="0" smtClean="0"/>
              <a:t> </a:t>
            </a:r>
            <a:r>
              <a:rPr lang="en-US" dirty="0" err="1" smtClean="0"/>
              <a:t>konstanter</a:t>
            </a:r>
            <a:r>
              <a:rPr lang="en-US" dirty="0" smtClean="0"/>
              <a:t> </a:t>
            </a:r>
            <a:r>
              <a:rPr lang="en-US" dirty="0" err="1" smtClean="0"/>
              <a:t>Steigung</a:t>
            </a:r>
            <a:endParaRPr lang="de-DE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Das explizite Euler-Verfahren</a:t>
            </a:r>
            <a:endParaRPr lang="de-DE" dirty="0"/>
          </a:p>
        </p:txBody>
      </p:sp>
      <p:pic>
        <p:nvPicPr>
          <p:cNvPr id="14" name="Grafik 13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504513" y="3303489"/>
            <a:ext cx="1834515" cy="232410"/>
          </a:xfrm>
          <a:prstGeom prst="rect">
            <a:avLst/>
          </a:prstGeom>
        </p:spPr>
      </p:pic>
      <p:pic>
        <p:nvPicPr>
          <p:cNvPr id="20" name="Grafik 19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508881" y="3652887"/>
            <a:ext cx="1823085" cy="255270"/>
          </a:xfrm>
          <a:prstGeom prst="rect">
            <a:avLst/>
          </a:prstGeom>
        </p:spPr>
      </p:pic>
      <p:pic>
        <p:nvPicPr>
          <p:cNvPr id="21" name="Grafik 20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5508881" y="4040727"/>
            <a:ext cx="2792730" cy="255270"/>
          </a:xfrm>
          <a:prstGeom prst="rect">
            <a:avLst/>
          </a:prstGeom>
        </p:spPr>
      </p:pic>
      <p:pic>
        <p:nvPicPr>
          <p:cNvPr id="13" name="Grafik 12" descr="addin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2800350" y="5438782"/>
            <a:ext cx="78105" cy="1619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-108519" y="2059597"/>
            <a:ext cx="5163228" cy="3399038"/>
          </a:xfrm>
          <a:prstGeom prst="rect">
            <a:avLst/>
          </a:prstGeom>
          <a:noFill/>
        </p:spPr>
      </p:pic>
      <p:pic>
        <p:nvPicPr>
          <p:cNvPr id="13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-108518" y="2059597"/>
            <a:ext cx="5163227" cy="3399038"/>
          </a:xfrm>
          <a:prstGeom prst="rect">
            <a:avLst/>
          </a:prstGeom>
          <a:noFill/>
        </p:spPr>
      </p:pic>
      <p:pic>
        <p:nvPicPr>
          <p:cNvPr id="1034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-108518" y="2059597"/>
            <a:ext cx="5163227" cy="3399038"/>
          </a:xfrm>
          <a:prstGeom prst="rect">
            <a:avLst/>
          </a:prstGeom>
          <a:noFill/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Wahl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Schrittweite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T </a:t>
            </a:r>
            <a:r>
              <a:rPr lang="en-US" dirty="0" smtClean="0"/>
              <a:t>= 2.1</a:t>
            </a:r>
            <a:endParaRPr lang="en-US" dirty="0" smtClean="0"/>
          </a:p>
          <a:p>
            <a:r>
              <a:rPr lang="en-US" b="1" dirty="0" err="1" smtClean="0"/>
              <a:t>Instabilit</a:t>
            </a:r>
            <a:r>
              <a:rPr lang="de-DE" b="1" dirty="0" err="1" smtClean="0"/>
              <a:t>ät</a:t>
            </a:r>
            <a:r>
              <a:rPr lang="de-DE" b="1" dirty="0" smtClean="0"/>
              <a:t> </a:t>
            </a:r>
            <a:r>
              <a:rPr lang="de-DE" dirty="0" smtClean="0"/>
              <a:t>bei zu großer Schrittweite!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explizite Euler-Verfahren</a:t>
            </a:r>
            <a:endParaRPr lang="de-DE" dirty="0"/>
          </a:p>
        </p:txBody>
      </p:sp>
      <p:pic>
        <p:nvPicPr>
          <p:cNvPr id="7" name="Grafik 6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800350" y="5400682"/>
            <a:ext cx="78105" cy="1619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-3454" y="2051723"/>
            <a:ext cx="5124546" cy="3445460"/>
          </a:xfrm>
          <a:prstGeom prst="rect">
            <a:avLst/>
          </a:prstGeom>
          <a:noFill/>
        </p:spPr>
      </p:pic>
      <p:pic>
        <p:nvPicPr>
          <p:cNvPr id="33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-3454" y="2051724"/>
            <a:ext cx="5124548" cy="3445463"/>
          </a:xfrm>
          <a:prstGeom prst="rect">
            <a:avLst/>
          </a:prstGeom>
          <a:noFill/>
        </p:spPr>
      </p:pic>
      <p:pic>
        <p:nvPicPr>
          <p:cNvPr id="34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-3454" y="2051720"/>
            <a:ext cx="5124548" cy="3445463"/>
          </a:xfrm>
          <a:prstGeom prst="rect">
            <a:avLst/>
          </a:prstGeom>
          <a:noFill/>
        </p:spPr>
      </p:pic>
      <p:pic>
        <p:nvPicPr>
          <p:cNvPr id="35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-3454" y="2051724"/>
            <a:ext cx="5124548" cy="3445461"/>
          </a:xfrm>
          <a:prstGeom prst="rect">
            <a:avLst/>
          </a:prstGeom>
          <a:noFill/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Annahme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Steigung</a:t>
            </a:r>
            <a:r>
              <a:rPr lang="en-US" dirty="0" smtClean="0"/>
              <a:t> des </a:t>
            </a:r>
            <a:r>
              <a:rPr lang="en-US" dirty="0" err="1" smtClean="0"/>
              <a:t>Intervallendes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Nichtlineare</a:t>
            </a:r>
            <a:r>
              <a:rPr lang="en-US" dirty="0" smtClean="0"/>
              <a:t>) </a:t>
            </a:r>
            <a:r>
              <a:rPr lang="en-US" dirty="0" err="1" smtClean="0"/>
              <a:t>Gleichung</a:t>
            </a:r>
            <a:r>
              <a:rPr lang="en-US" dirty="0" smtClean="0"/>
              <a:t> muss gel</a:t>
            </a:r>
            <a:r>
              <a:rPr lang="de-DE" dirty="0" smtClean="0"/>
              <a:t>öst werden</a:t>
            </a:r>
            <a:br>
              <a:rPr lang="de-DE" dirty="0" smtClean="0"/>
            </a:br>
            <a:endParaRPr lang="en-US" dirty="0" smtClean="0"/>
          </a:p>
          <a:p>
            <a:endParaRPr lang="en-US" b="1" dirty="0" smtClean="0"/>
          </a:p>
          <a:p>
            <a:r>
              <a:rPr lang="en-US" b="1" dirty="0" err="1" smtClean="0"/>
              <a:t>Keine</a:t>
            </a:r>
            <a:r>
              <a:rPr lang="en-US" b="1" dirty="0" smtClean="0"/>
              <a:t> </a:t>
            </a:r>
            <a:r>
              <a:rPr lang="en-US" b="1" dirty="0" err="1" smtClean="0"/>
              <a:t>Instabilit</a:t>
            </a:r>
            <a:r>
              <a:rPr lang="de-DE" b="1" dirty="0" err="1" smtClean="0"/>
              <a:t>ät</a:t>
            </a:r>
            <a:endParaRPr lang="en-US" b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implizite Euler-Verfahren</a:t>
            </a:r>
            <a:endParaRPr lang="de-DE" dirty="0"/>
          </a:p>
        </p:txBody>
      </p:sp>
      <p:pic>
        <p:nvPicPr>
          <p:cNvPr id="12" name="Grafik 11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519525" y="2525478"/>
            <a:ext cx="2426970" cy="255270"/>
          </a:xfrm>
          <a:prstGeom prst="rect">
            <a:avLst/>
          </a:prstGeom>
        </p:spPr>
      </p:pic>
      <p:pic>
        <p:nvPicPr>
          <p:cNvPr id="13" name="Grafik 12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519525" y="2939580"/>
            <a:ext cx="2148840" cy="232410"/>
          </a:xfrm>
          <a:prstGeom prst="rect">
            <a:avLst/>
          </a:prstGeom>
        </p:spPr>
      </p:pic>
      <p:pic>
        <p:nvPicPr>
          <p:cNvPr id="14" name="Grafik 13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519525" y="4084101"/>
            <a:ext cx="1459230" cy="478155"/>
          </a:xfrm>
          <a:prstGeom prst="rect">
            <a:avLst/>
          </a:prstGeom>
        </p:spPr>
      </p:pic>
      <p:pic>
        <p:nvPicPr>
          <p:cNvPr id="11" name="Grafik 10" descr="addin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2886075" y="5438782"/>
            <a:ext cx="78105" cy="1619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-89179" y="2051723"/>
            <a:ext cx="5124545" cy="3445460"/>
          </a:xfrm>
          <a:prstGeom prst="rect">
            <a:avLst/>
          </a:prstGeom>
          <a:noFill/>
        </p:spPr>
      </p:pic>
      <p:pic>
        <p:nvPicPr>
          <p:cNvPr id="11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-89179" y="2051723"/>
            <a:ext cx="5124545" cy="3445459"/>
          </a:xfrm>
          <a:prstGeom prst="rect">
            <a:avLst/>
          </a:prstGeom>
          <a:noFill/>
        </p:spPr>
      </p:pic>
      <p:pic>
        <p:nvPicPr>
          <p:cNvPr id="12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-89179" y="2051723"/>
            <a:ext cx="5124544" cy="3445459"/>
          </a:xfrm>
          <a:prstGeom prst="rect">
            <a:avLst/>
          </a:prstGeom>
          <a:noFill/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Mittelwert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Steigungen</a:t>
            </a:r>
            <a:r>
              <a:rPr lang="en-US" dirty="0" smtClean="0"/>
              <a:t> von </a:t>
            </a:r>
            <a:r>
              <a:rPr lang="en-US" dirty="0" err="1" smtClean="0"/>
              <a:t>explizitem</a:t>
            </a:r>
            <a:r>
              <a:rPr lang="en-US" dirty="0" smtClean="0"/>
              <a:t> und </a:t>
            </a:r>
            <a:r>
              <a:rPr lang="en-US" dirty="0" err="1" smtClean="0"/>
              <a:t>implizitem</a:t>
            </a:r>
            <a:r>
              <a:rPr lang="en-US" dirty="0" smtClean="0"/>
              <a:t> Euler:</a:t>
            </a:r>
          </a:p>
          <a:p>
            <a:endParaRPr lang="en-US" dirty="0" smtClean="0"/>
          </a:p>
          <a:p>
            <a:r>
              <a:rPr lang="de-DE" dirty="0" smtClean="0"/>
              <a:t>Implizite Gleichung</a:t>
            </a:r>
            <a:br>
              <a:rPr lang="de-DE" dirty="0" smtClean="0"/>
            </a:br>
            <a:r>
              <a:rPr lang="de-DE" dirty="0" smtClean="0">
                <a:sym typeface="Wingdings" pitchFamily="2" charset="2"/>
              </a:rPr>
              <a:t> Auflösen</a:t>
            </a: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r>
              <a:rPr lang="en-US" dirty="0" err="1" smtClean="0">
                <a:sym typeface="Wingdings" pitchFamily="2" charset="2"/>
              </a:rPr>
              <a:t>Keine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Instabilit</a:t>
            </a:r>
            <a:r>
              <a:rPr lang="de-DE" dirty="0" err="1" smtClean="0">
                <a:sym typeface="Wingdings" pitchFamily="2" charset="2"/>
              </a:rPr>
              <a:t>ät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Trapezregel</a:t>
            </a:r>
            <a:endParaRPr lang="de-DE" dirty="0"/>
          </a:p>
        </p:txBody>
      </p:sp>
      <p:pic>
        <p:nvPicPr>
          <p:cNvPr id="16" name="Grafik 15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524389" y="2815764"/>
            <a:ext cx="3082290" cy="308610"/>
          </a:xfrm>
          <a:prstGeom prst="rect">
            <a:avLst/>
          </a:prstGeom>
        </p:spPr>
      </p:pic>
      <p:pic>
        <p:nvPicPr>
          <p:cNvPr id="18" name="Grafik 17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524389" y="3947425"/>
            <a:ext cx="1931670" cy="600075"/>
          </a:xfrm>
          <a:prstGeom prst="rect">
            <a:avLst/>
          </a:prstGeom>
        </p:spPr>
      </p:pic>
      <p:pic>
        <p:nvPicPr>
          <p:cNvPr id="14" name="Grafik 13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800350" y="5438782"/>
            <a:ext cx="78105" cy="1619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newcommand{\bs}{\boldsymbol}&#10;\renewcommand{\vec}[1]{\bs{\mathrm{#1}}}&#10;\newcommand{\up}[1]{\mathrm{#1}}&#10;\newcommand{\x}{\up{x}}&#10;\renewcommand{\u}{\up{u}}&#10;\newcommand{\C}{\up{C}}&#10;\newcommand{\R}{\up{R}}&#10;\newcommand{\T}{\up{T}}&#10;&#10;&#10;\begin{document}&#10;$\x(t)$&#10;\end{document}"/>
  <p:tag name="IGUANATEXSIZE" val="2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&#10;&#10;\begin{document}&#10;$\up{\lambda}=-1, \qquad \dot{\x}=-\x$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&#10;&#10;\begin{document}&#10;$\dot{\x}=\up{\lambda} \x, \quad \x(0)=1$&#10;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&#10;&#10;\begin{document}&#10;\begin{align*}&#10;\up{i}(t) &amp;= \frac{\u_\R(t)}{\R} \\&#10;\end{align*}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&#10;&#10;\begin{document}&#10;$\up{\lambda}=-1, \qquad \dot{\x}=-\x$&#10;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&#10;\begin{document}&#10;$\x(t)=\x_0 \up{e}^{\up{\lambda} t}$&#10;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x$(t)$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t$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\newcommand{\T}{\up{T}}&#10;&#10;\begin{document}&#10;$\x_{i+1}=\x_i + \T \cdot \dot{\x}$&#10;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\newcommand{\T}{\up{T}}&#10;&#10;&#10;\begin{document}&#10;$\x_{i+1}=(1-\T)\x_i$&#10;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\newcommand{\T}{\up{T}}&#10;&#10;&#10;\begin{document}&#10;$\x_{1}=\x(0)=1 \Rightarrow \x_{2}=0.5$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newcommand{\bs}{\boldsymbol}&#10;\renewcommand{\vec}[1]{\bs{\mathrm{#1}}}&#10;\newcommand{\up}[1]{\mathrm{#1}}&#10;\newcommand{\x}{\up{x}}&#10;\renewcommand{\u}{\up{u}}&#10;\newcommand{\C}{\up{C}}&#10;\newcommand{\R}{\up{R}}&#10;\newcommand{\T}{\up{T}}&#10;&#10;&#10;\begin{document}&#10;$\x(t)$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t$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t$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\x_{i+1}= \x_i + \T \cdot \f(\x_{i+1})$&#10;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\x_{i+1}= \x_i - \T\cdot \x_{i+1}$&#10;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\x_{i+1}= \dfrac{\x_i}{1+\T}$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t$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x_{i+1} = \T \cdot\frac{1}{2}\big( \f(\x_i)+\f(\x_{i+1}) \big)$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x_{i+1} = \x_i \dfrac{1-\T/2}{1+\T/2}$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t$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x_{i+1} = \T \cdot\frac{1}{2}\big( \f(\x_i)+\f(\x_{i+1}) \big)$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newcommand{\bs}{\boldsymbol}&#10;\renewcommand{\vec}[1]{\bs{\mathrm{#1}}}&#10;\newcommand{\up}[1]{\mathrm{#1}}&#10;\newcommand{\x}{\up{x}}&#10;\renewcommand{\u}{\up{u}}&#10;\newcommand{\C}{\up{C}}&#10;\newcommand{\R}{\up{R}}&#10;\newcommand{\T}{\up{T}}&#10;&#10;&#10;\begin{document}&#10;$\x(t)$&#10;\end{document}"/>
  <p:tag name="IGUANATEXSIZE" val="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x_{i+1}$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x_{i+1}= \T \cdot \frac{1}{2}\Big( \f(\x_i) + \f\big(\x_i+\T\f(\x_i)\big) \Big)$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up{e}(t) = \mathcal{O}(\T^\up{p})$&#10;\end{document}"/>
  <p:tag name="IGUANATEXSIZE" val="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up{p}$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up{p}=1$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up{p}=2$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x_{i+1}= \x_i(1-\T+\frac{\T^2}{2})$&#10;\end{document}"/>
  <p:tag name="IGUANATEXSIZE" val="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t$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T\cdot \underline{\lambda}_i$&#10;\end{document}"/>
  <p:tag name="IGUANATEXSIZE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\underline{\lambda}_i$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newcommand{\bs}{\boldsymbol}&#10;\renewcommand{\vec}[1]{\bs{\mathrm{#1}}}&#10;\newcommand{\up}[1]{\mathrm{#1}}&#10;\newcommand{\x}{\up{x}}&#10;\renewcommand{\u}{\up{u}}&#10;\newcommand{\C}{\up{C}}&#10;\newcommand{\R}{\up{R}}&#10;\newcommand{\T}{\up{T}}&#10;&#10;&#10;\begin{document}&#10;$\x(t)$&#10;\end{document}"/>
  <p:tag name="IGUANATEXSIZE" val="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vec{A}$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vec{\dot{x}}=\vec{A}\vec{x}$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up{Re}(\underline{\up{z}})$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up{Im}(\underline{\up{z}})$&#10;\end{document}"/>
  <p:tag name="IGUANATEXSIZE" val="2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T$&#10;\end{document}"/>
  <p:tag name="IGUANATEXSIZE" val="2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T_0$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newcommand{\bs}{\boldsymbol}&#10;\renewcommand{\vec}[1]{\bs{\mathrm{#1}}}&#10;\newcommand{\up}[1]{\mathrm{#1}}&#10;\begin{document}&#10;&#10;\begin{align*}&#10;&amp;\vec{\dot{x}}(t) = \vec{f}(\vec{x},t), \quad \vec{x}(0)=\vec{x}_0&#10;\end{align*}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newcommand{\bs}{\boldsymbol}&#10;\renewcommand{\vec}[1]{\bs{\mathrm{#1}}}&#10;\newcommand{\up}[1]{\mathrm{#1}}&#10;\newcommand{\x}{\vec{x}}&#10;\begin{document}&#10;&#10;\begin{align*}&#10;\x(t) = \x_0 + \int\limits_0^t \dot{\x}(t) \mathrm{d}t&#10;\end{align*}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newcommand{\bs}{\boldsymbol}&#10;\renewcommand{\vec}[1]{\bs{\mathrm{#1}}}&#10;\newcommand{\up}[1]{\mathrm{#1}}&#10;\newcommand{\x}{\vec{x}}&#10;&#10;\begin{document}&#10;&#10;\begin{align*}&#10;\x_{i}=?&#10;\end{align*}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%\include{makros}&#10;\newcommand{\bs}{\boldsymbol}&#10;\renewcommand{\vec}[1]{\bs{\mathrm{#1}}}&#10;\newcommand{\up}[1]{\mathrm{#1}}&#10;\newcommand{\x}{\up{x}}&#10;\renewcommand{\u}{\up{u}}&#10;\newcommand{\C}{\up{C}}&#10;\newcommand{\R}{\up{R}}&#10;&#10;\begin{document}&#10;\begin{align*}&#10;\u_\C(t)&amp;=\u_\R(t):=\u(t)&#10;\end{align*}&#10;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&#10;&#10;\begin{document}&#10;\begin{align*}&#10;\u_\C(t) &amp;= \u_0 + \frac{1}{\C} \int \limits_0^t -\up{i}(t) \mathrm{d}t \\&#10;\dot{\u}(t) &amp;= \frac{-1}{\R\C} \u(t), \quad \u(0) = \u_0\\&#10;\end{align*}&#10;&#10;\end{document}"/>
  <p:tag name="IGUANATEXSIZE" val="20"/>
</p:tagLst>
</file>

<file path=ppt/theme/theme1.xml><?xml version="1.0" encoding="utf-8"?>
<a:theme xmlns:a="http://schemas.openxmlformats.org/drawingml/2006/main" name="EES">
  <a:themeElements>
    <a:clrScheme name="LEES_110605_1CT">
      <a:dk1>
        <a:sysClr val="windowText" lastClr="000000"/>
      </a:dk1>
      <a:lt1>
        <a:sysClr val="window" lastClr="FFFFFF"/>
      </a:lt1>
      <a:dk2>
        <a:srgbClr val="A3ACB1"/>
      </a:dk2>
      <a:lt2>
        <a:srgbClr val="DAE7ED"/>
      </a:lt2>
      <a:accent1>
        <a:srgbClr val="024070"/>
      </a:accent1>
      <a:accent2>
        <a:srgbClr val="C8D4D9"/>
      </a:accent2>
      <a:accent3>
        <a:srgbClr val="78BEF4"/>
      </a:accent3>
      <a:accent4>
        <a:srgbClr val="969FA3"/>
      </a:accent4>
      <a:accent5>
        <a:srgbClr val="0280E0"/>
      </a:accent5>
      <a:accent6>
        <a:srgbClr val="DAE7ED"/>
      </a:accent6>
      <a:hlink>
        <a:srgbClr val="A8E000"/>
      </a:hlink>
      <a:folHlink>
        <a:srgbClr val="E7E62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Deckblatt">
  <a:themeElements>
    <a:clrScheme name="LEES_110605_1CT">
      <a:dk1>
        <a:sysClr val="windowText" lastClr="000000"/>
      </a:dk1>
      <a:lt1>
        <a:sysClr val="window" lastClr="FFFFFF"/>
      </a:lt1>
      <a:dk2>
        <a:srgbClr val="A3ACB1"/>
      </a:dk2>
      <a:lt2>
        <a:srgbClr val="DAE7ED"/>
      </a:lt2>
      <a:accent1>
        <a:srgbClr val="024070"/>
      </a:accent1>
      <a:accent2>
        <a:srgbClr val="C8D4D9"/>
      </a:accent2>
      <a:accent3>
        <a:srgbClr val="78BEF4"/>
      </a:accent3>
      <a:accent4>
        <a:srgbClr val="969FA3"/>
      </a:accent4>
      <a:accent5>
        <a:srgbClr val="0280E0"/>
      </a:accent5>
      <a:accent6>
        <a:srgbClr val="DAE7ED"/>
      </a:accent6>
      <a:hlink>
        <a:srgbClr val="A8E000"/>
      </a:hlink>
      <a:folHlink>
        <a:srgbClr val="E7E62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lIns="0" tIns="0" rIns="0" bIns="0"/>
      <a:lstStyle>
        <a:defPPr>
          <a:defRPr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Inhaltsseiten">
  <a:themeElements>
    <a:clrScheme name="EES">
      <a:dk1>
        <a:sysClr val="windowText" lastClr="000000"/>
      </a:dk1>
      <a:lt1>
        <a:sysClr val="window" lastClr="FFFFFF"/>
      </a:lt1>
      <a:dk2>
        <a:srgbClr val="A3ACB1"/>
      </a:dk2>
      <a:lt2>
        <a:srgbClr val="B5C4D0"/>
      </a:lt2>
      <a:accent1>
        <a:srgbClr val="024070"/>
      </a:accent1>
      <a:accent2>
        <a:srgbClr val="EEF0EF"/>
      </a:accent2>
      <a:accent3>
        <a:srgbClr val="728CA3"/>
      </a:accent3>
      <a:accent4>
        <a:srgbClr val="969FA3"/>
      </a:accent4>
      <a:accent5>
        <a:srgbClr val="A1C5E4"/>
      </a:accent5>
      <a:accent6>
        <a:srgbClr val="DAE7ED"/>
      </a:accent6>
      <a:hlink>
        <a:srgbClr val="157337"/>
      </a:hlink>
      <a:folHlink>
        <a:srgbClr val="B00A23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EES</Template>
  <TotalTime>0</TotalTime>
  <Words>208</Words>
  <Application>Microsoft Office PowerPoint</Application>
  <PresentationFormat>Bildschirmpräsentation (4:3)</PresentationFormat>
  <Paragraphs>109</Paragraphs>
  <Slides>16</Slides>
  <Notes>12</Notes>
  <HiddenSlides>0</HiddenSlides>
  <MMClips>0</MMClips>
  <ScaleCrop>false</ScaleCrop>
  <HeadingPairs>
    <vt:vector size="4" baseType="variant">
      <vt:variant>
        <vt:lpstr>Design</vt:lpstr>
      </vt:variant>
      <vt:variant>
        <vt:i4>3</vt:i4>
      </vt:variant>
      <vt:variant>
        <vt:lpstr>Folientitel</vt:lpstr>
      </vt:variant>
      <vt:variant>
        <vt:i4>16</vt:i4>
      </vt:variant>
    </vt:vector>
  </HeadingPairs>
  <TitlesOfParts>
    <vt:vector size="19" baseType="lpstr">
      <vt:lpstr>EES</vt:lpstr>
      <vt:lpstr>Deckblatt</vt:lpstr>
      <vt:lpstr>Inhaltsseiten</vt:lpstr>
      <vt:lpstr>Integrationsverfahren  zur Simulation im Zeitbereich</vt:lpstr>
      <vt:lpstr>Agenda</vt:lpstr>
      <vt:lpstr>Was ist das?</vt:lpstr>
      <vt:lpstr>Ein Beispielsystem</vt:lpstr>
      <vt:lpstr>Ein Beispielsystem</vt:lpstr>
      <vt:lpstr>Das explizite Euler-Verfahren</vt:lpstr>
      <vt:lpstr>Das explizite Euler-Verfahren</vt:lpstr>
      <vt:lpstr>Das implizite Euler-Verfahren</vt:lpstr>
      <vt:lpstr>Die Trapezregel</vt:lpstr>
      <vt:lpstr>Die Trapezregel</vt:lpstr>
      <vt:lpstr>Das Heun-Verfahren</vt:lpstr>
      <vt:lpstr>Stabilitätsbetrachtungen</vt:lpstr>
      <vt:lpstr>Schrittweitensteuerung</vt:lpstr>
      <vt:lpstr>Schrittweitensteuerung</vt:lpstr>
      <vt:lpstr>Zusammenfassung</vt:lpstr>
      <vt:lpstr>Ausblick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Powerpoint-Vorlage</dc:title>
  <dc:creator>Baum</dc:creator>
  <cp:lastModifiedBy>Baum</cp:lastModifiedBy>
  <cp:revision>163</cp:revision>
  <cp:lastPrinted>2011-06-29T10:46:41Z</cp:lastPrinted>
  <dcterms:created xsi:type="dcterms:W3CDTF">2013-12-05T10:13:31Z</dcterms:created>
  <dcterms:modified xsi:type="dcterms:W3CDTF">2013-12-10T11:02:09Z</dcterms:modified>
</cp:coreProperties>
</file>